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6.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notesSlides/notesSlide27.xml" ContentType="application/vnd.openxmlformats-officedocument.presentationml.notesSlide+xml"/>
  <Override PartName="/ppt/theme/themeOverride5.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6.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7.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8.xml" ContentType="application/vnd.openxmlformats-officedocument.themeOverride+xml"/>
  <Override PartName="/ppt/notesSlides/notesSlide36.xml" ContentType="application/vnd.openxmlformats-officedocument.presentationml.notesSlide+xml"/>
  <Override PartName="/ppt/theme/themeOverride9.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51"/>
  </p:notesMasterIdLst>
  <p:handoutMasterIdLst>
    <p:handoutMasterId r:id="rId52"/>
  </p:handoutMasterIdLst>
  <p:sldIdLst>
    <p:sldId id="1346" r:id="rId6"/>
    <p:sldId id="1308" r:id="rId7"/>
    <p:sldId id="1395" r:id="rId8"/>
    <p:sldId id="1322" r:id="rId9"/>
    <p:sldId id="1348" r:id="rId10"/>
    <p:sldId id="1349" r:id="rId11"/>
    <p:sldId id="1351" r:id="rId12"/>
    <p:sldId id="1353" r:id="rId13"/>
    <p:sldId id="1354" r:id="rId14"/>
    <p:sldId id="1355" r:id="rId15"/>
    <p:sldId id="1356" r:id="rId16"/>
    <p:sldId id="1350" r:id="rId17"/>
    <p:sldId id="1342" r:id="rId18"/>
    <p:sldId id="1343" r:id="rId19"/>
    <p:sldId id="1360" r:id="rId20"/>
    <p:sldId id="1364" r:id="rId21"/>
    <p:sldId id="1344" r:id="rId22"/>
    <p:sldId id="1359" r:id="rId23"/>
    <p:sldId id="1361" r:id="rId24"/>
    <p:sldId id="1367" r:id="rId25"/>
    <p:sldId id="1365" r:id="rId26"/>
    <p:sldId id="1363" r:id="rId27"/>
    <p:sldId id="1368" r:id="rId28"/>
    <p:sldId id="1376" r:id="rId29"/>
    <p:sldId id="1377" r:id="rId30"/>
    <p:sldId id="1381" r:id="rId31"/>
    <p:sldId id="1388" r:id="rId32"/>
    <p:sldId id="1335" r:id="rId33"/>
    <p:sldId id="1336" r:id="rId34"/>
    <p:sldId id="1326" r:id="rId35"/>
    <p:sldId id="1243" r:id="rId36"/>
    <p:sldId id="1373" r:id="rId37"/>
    <p:sldId id="1370" r:id="rId38"/>
    <p:sldId id="1324" r:id="rId39"/>
    <p:sldId id="1397" r:id="rId40"/>
    <p:sldId id="1387" r:id="rId41"/>
    <p:sldId id="1327" r:id="rId42"/>
    <p:sldId id="1391" r:id="rId43"/>
    <p:sldId id="1390" r:id="rId44"/>
    <p:sldId id="1393" r:id="rId45"/>
    <p:sldId id="1386" r:id="rId46"/>
    <p:sldId id="1372" r:id="rId47"/>
    <p:sldId id="1384" r:id="rId48"/>
    <p:sldId id="1396" r:id="rId49"/>
    <p:sldId id="1248" r:id="rId5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46"/>
            <p14:sldId id="1308"/>
            <p14:sldId id="1395"/>
            <p14:sldId id="1322"/>
            <p14:sldId id="1348"/>
            <p14:sldId id="1349"/>
            <p14:sldId id="1351"/>
            <p14:sldId id="1353"/>
            <p14:sldId id="1354"/>
            <p14:sldId id="1355"/>
            <p14:sldId id="1356"/>
            <p14:sldId id="1350"/>
            <p14:sldId id="1342"/>
            <p14:sldId id="1343"/>
            <p14:sldId id="1360"/>
            <p14:sldId id="1364"/>
            <p14:sldId id="1344"/>
            <p14:sldId id="1359"/>
            <p14:sldId id="1361"/>
            <p14:sldId id="1367"/>
            <p14:sldId id="1365"/>
            <p14:sldId id="1363"/>
            <p14:sldId id="1368"/>
            <p14:sldId id="1376"/>
            <p14:sldId id="1377"/>
            <p14:sldId id="1381"/>
            <p14:sldId id="1388"/>
            <p14:sldId id="1335"/>
            <p14:sldId id="1336"/>
            <p14:sldId id="1326"/>
            <p14:sldId id="1243"/>
            <p14:sldId id="1373"/>
            <p14:sldId id="1370"/>
            <p14:sldId id="1324"/>
            <p14:sldId id="1397"/>
            <p14:sldId id="1387"/>
            <p14:sldId id="1327"/>
            <p14:sldId id="1391"/>
            <p14:sldId id="1390"/>
            <p14:sldId id="1393"/>
            <p14:sldId id="1386"/>
            <p14:sldId id="1372"/>
            <p14:sldId id="1384"/>
            <p14:sldId id="1396"/>
            <p14:sldId id="1248"/>
          </p14:sldIdLst>
        </p14:section>
        <p14:section name="Color Template" id="{A073DAE3-B461-442F-A3D3-6642BD875E4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9AE1"/>
    <a:srgbClr val="0078D7"/>
    <a:srgbClr val="002050"/>
    <a:srgbClr val="737373"/>
    <a:srgbClr val="525252"/>
    <a:srgbClr val="B4009E"/>
    <a:srgbClr val="E3008C"/>
    <a:srgbClr val="107C10"/>
    <a:srgbClr val="004B50"/>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8" autoAdjust="0"/>
    <p:restoredTop sz="65602" autoAdjust="0"/>
  </p:normalViewPr>
  <p:slideViewPr>
    <p:cSldViewPr>
      <p:cViewPr varScale="1">
        <p:scale>
          <a:sx n="70" d="100"/>
          <a:sy n="70" d="100"/>
        </p:scale>
        <p:origin x="1404" y="6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76" d="100"/>
          <a:sy n="76" d="100"/>
        </p:scale>
        <p:origin x="400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By Consumption Based Contract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Microsoft</c:v>
                </c:pt>
              </c:strCache>
            </c:strRef>
          </c:tx>
          <c:spPr>
            <a:ln w="28575" cap="rnd">
              <a:solidFill>
                <a:schemeClr val="accent1"/>
              </a:solidFill>
              <a:round/>
            </a:ln>
            <a:effectLst/>
          </c:spPr>
          <c:marker>
            <c:symbol val="none"/>
          </c:marker>
          <c:cat>
            <c:strRef>
              <c:f>Sheet1!$A$2:$A$5</c:f>
              <c:strCache>
                <c:ptCount val="4"/>
                <c:pt idx="0">
                  <c:v>Jan</c:v>
                </c:pt>
                <c:pt idx="1">
                  <c:v>Feb</c:v>
                </c:pt>
                <c:pt idx="2">
                  <c:v>Mar</c:v>
                </c:pt>
                <c:pt idx="3">
                  <c:v>Apr</c:v>
                </c:pt>
              </c:strCache>
            </c:strRef>
          </c:cat>
          <c:val>
            <c:numRef>
              <c:f>Sheet1!$B$2:$B$5</c:f>
              <c:numCache>
                <c:formatCode>General</c:formatCode>
                <c:ptCount val="4"/>
                <c:pt idx="0">
                  <c:v>100</c:v>
                </c:pt>
                <c:pt idx="1">
                  <c:v>120</c:v>
                </c:pt>
                <c:pt idx="2">
                  <c:v>130</c:v>
                </c:pt>
                <c:pt idx="3">
                  <c:v>140</c:v>
                </c:pt>
              </c:numCache>
            </c:numRef>
          </c:val>
          <c:smooth val="0"/>
          <c:extLst>
            <c:ext xmlns:c16="http://schemas.microsoft.com/office/drawing/2014/chart" uri="{C3380CC4-5D6E-409C-BE32-E72D297353CC}">
              <c16:uniqueId val="{00000000-2FBA-419C-9E42-EE77B1CF25A8}"/>
            </c:ext>
          </c:extLst>
        </c:ser>
        <c:ser>
          <c:idx val="1"/>
          <c:order val="1"/>
          <c:tx>
            <c:strRef>
              <c:f>Sheet1!$C$1</c:f>
              <c:strCache>
                <c:ptCount val="1"/>
                <c:pt idx="0">
                  <c:v>DevOps</c:v>
                </c:pt>
              </c:strCache>
            </c:strRef>
          </c:tx>
          <c:spPr>
            <a:ln w="28575" cap="rnd">
              <a:solidFill>
                <a:schemeClr val="accent2"/>
              </a:solidFill>
              <a:round/>
            </a:ln>
            <a:effectLst/>
          </c:spPr>
          <c:marker>
            <c:symbol val="none"/>
          </c:marker>
          <c:cat>
            <c:strRef>
              <c:f>Sheet1!$A$2:$A$5</c:f>
              <c:strCache>
                <c:ptCount val="4"/>
                <c:pt idx="0">
                  <c:v>Jan</c:v>
                </c:pt>
                <c:pt idx="1">
                  <c:v>Feb</c:v>
                </c:pt>
                <c:pt idx="2">
                  <c:v>Mar</c:v>
                </c:pt>
                <c:pt idx="3">
                  <c:v>Apr</c:v>
                </c:pt>
              </c:strCache>
            </c:strRef>
          </c:cat>
          <c:val>
            <c:numRef>
              <c:f>Sheet1!$C$2:$C$5</c:f>
              <c:numCache>
                <c:formatCode>General</c:formatCode>
                <c:ptCount val="4"/>
                <c:pt idx="0">
                  <c:v>150</c:v>
                </c:pt>
                <c:pt idx="1">
                  <c:v>170</c:v>
                </c:pt>
                <c:pt idx="2">
                  <c:v>180</c:v>
                </c:pt>
                <c:pt idx="3">
                  <c:v>200</c:v>
                </c:pt>
              </c:numCache>
            </c:numRef>
          </c:val>
          <c:smooth val="0"/>
          <c:extLst>
            <c:ext xmlns:c16="http://schemas.microsoft.com/office/drawing/2014/chart" uri="{C3380CC4-5D6E-409C-BE32-E72D297353CC}">
              <c16:uniqueId val="{00000001-2FBA-419C-9E42-EE77B1CF25A8}"/>
            </c:ext>
          </c:extLst>
        </c:ser>
        <c:ser>
          <c:idx val="2"/>
          <c:order val="2"/>
          <c:tx>
            <c:strRef>
              <c:f>Sheet1!$D$1</c:f>
              <c:strCache>
                <c:ptCount val="1"/>
                <c:pt idx="0">
                  <c:v>Margin</c:v>
                </c:pt>
              </c:strCache>
            </c:strRef>
          </c:tx>
          <c:spPr>
            <a:ln w="28575" cap="rnd">
              <a:solidFill>
                <a:schemeClr val="accent4"/>
              </a:solidFill>
              <a:round/>
            </a:ln>
            <a:effectLst/>
          </c:spPr>
          <c:marker>
            <c:symbol val="none"/>
          </c:marker>
          <c:cat>
            <c:strRef>
              <c:f>Sheet1!$A$2:$A$5</c:f>
              <c:strCache>
                <c:ptCount val="4"/>
                <c:pt idx="0">
                  <c:v>Jan</c:v>
                </c:pt>
                <c:pt idx="1">
                  <c:v>Feb</c:v>
                </c:pt>
                <c:pt idx="2">
                  <c:v>Mar</c:v>
                </c:pt>
                <c:pt idx="3">
                  <c:v>Apr</c:v>
                </c:pt>
              </c:strCache>
            </c:strRef>
          </c:cat>
          <c:val>
            <c:numRef>
              <c:f>Sheet1!$D$2:$D$5</c:f>
              <c:numCache>
                <c:formatCode>General</c:formatCode>
                <c:ptCount val="4"/>
                <c:pt idx="0">
                  <c:v>200</c:v>
                </c:pt>
                <c:pt idx="1">
                  <c:v>250</c:v>
                </c:pt>
                <c:pt idx="2">
                  <c:v>300</c:v>
                </c:pt>
                <c:pt idx="3">
                  <c:v>350</c:v>
                </c:pt>
              </c:numCache>
            </c:numRef>
          </c:val>
          <c:smooth val="0"/>
          <c:extLst>
            <c:ext xmlns:c16="http://schemas.microsoft.com/office/drawing/2014/chart" uri="{C3380CC4-5D6E-409C-BE32-E72D297353CC}">
              <c16:uniqueId val="{00000002-2FBA-419C-9E42-EE77B1CF25A8}"/>
            </c:ext>
          </c:extLst>
        </c:ser>
        <c:dLbls>
          <c:showLegendKey val="0"/>
          <c:showVal val="0"/>
          <c:showCatName val="0"/>
          <c:showSerName val="0"/>
          <c:showPercent val="0"/>
          <c:showBubbleSize val="0"/>
        </c:dLbls>
        <c:smooth val="0"/>
        <c:axId val="628712784"/>
        <c:axId val="628708848"/>
      </c:lineChart>
      <c:catAx>
        <c:axId val="628712784"/>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Users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628708848"/>
        <c:crosses val="autoZero"/>
        <c:auto val="1"/>
        <c:lblAlgn val="ctr"/>
        <c:lblOffset val="100"/>
        <c:noMultiLvlLbl val="0"/>
      </c:catAx>
      <c:valAx>
        <c:axId val="628708848"/>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628712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By Fixed Price Contract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Sheet1!$D$1</c:f>
              <c:strCache>
                <c:ptCount val="1"/>
                <c:pt idx="0">
                  <c:v>Microsoft</c:v>
                </c:pt>
              </c:strCache>
            </c:strRef>
          </c:tx>
          <c:spPr>
            <a:ln w="28575" cap="rnd">
              <a:solidFill>
                <a:schemeClr val="accent1"/>
              </a:solidFill>
              <a:round/>
            </a:ln>
            <a:effectLst/>
          </c:spPr>
          <c:marker>
            <c:symbol val="none"/>
          </c:marker>
          <c:cat>
            <c:strRef>
              <c:f>Sheet1!$A$2:$A$5</c:f>
              <c:strCache>
                <c:ptCount val="4"/>
                <c:pt idx="0">
                  <c:v>Jan</c:v>
                </c:pt>
                <c:pt idx="1">
                  <c:v>Feb</c:v>
                </c:pt>
                <c:pt idx="2">
                  <c:v>Mar</c:v>
                </c:pt>
                <c:pt idx="3">
                  <c:v>Apr</c:v>
                </c:pt>
              </c:strCache>
            </c:strRef>
          </c:cat>
          <c:val>
            <c:numRef>
              <c:f>Sheet1!$D$2:$D$5</c:f>
              <c:numCache>
                <c:formatCode>General</c:formatCode>
                <c:ptCount val="4"/>
                <c:pt idx="0">
                  <c:v>200</c:v>
                </c:pt>
                <c:pt idx="1">
                  <c:v>250</c:v>
                </c:pt>
                <c:pt idx="2">
                  <c:v>300</c:v>
                </c:pt>
                <c:pt idx="3">
                  <c:v>350</c:v>
                </c:pt>
              </c:numCache>
            </c:numRef>
          </c:val>
          <c:smooth val="0"/>
          <c:extLst>
            <c:ext xmlns:c16="http://schemas.microsoft.com/office/drawing/2014/chart" uri="{C3380CC4-5D6E-409C-BE32-E72D297353CC}">
              <c16:uniqueId val="{00000000-DF2E-4C6E-AD34-634F74CBA3AB}"/>
            </c:ext>
          </c:extLst>
        </c:ser>
        <c:ser>
          <c:idx val="1"/>
          <c:order val="1"/>
          <c:tx>
            <c:strRef>
              <c:f>Sheet1!$C$1</c:f>
              <c:strCache>
                <c:ptCount val="1"/>
                <c:pt idx="0">
                  <c:v>DevOps</c:v>
                </c:pt>
              </c:strCache>
            </c:strRef>
          </c:tx>
          <c:spPr>
            <a:ln w="28575" cap="rnd">
              <a:solidFill>
                <a:schemeClr val="accent2"/>
              </a:solidFill>
              <a:round/>
            </a:ln>
            <a:effectLst/>
          </c:spPr>
          <c:marker>
            <c:symbol val="none"/>
          </c:marker>
          <c:cat>
            <c:strRef>
              <c:f>Sheet1!$A$2:$A$5</c:f>
              <c:strCache>
                <c:ptCount val="4"/>
                <c:pt idx="0">
                  <c:v>Jan</c:v>
                </c:pt>
                <c:pt idx="1">
                  <c:v>Feb</c:v>
                </c:pt>
                <c:pt idx="2">
                  <c:v>Mar</c:v>
                </c:pt>
                <c:pt idx="3">
                  <c:v>Apr</c:v>
                </c:pt>
              </c:strCache>
            </c:strRef>
          </c:cat>
          <c:val>
            <c:numRef>
              <c:f>Sheet1!$C$2:$C$5</c:f>
              <c:numCache>
                <c:formatCode>General</c:formatCode>
                <c:ptCount val="4"/>
                <c:pt idx="0">
                  <c:v>200</c:v>
                </c:pt>
                <c:pt idx="1">
                  <c:v>200</c:v>
                </c:pt>
                <c:pt idx="2">
                  <c:v>200</c:v>
                </c:pt>
                <c:pt idx="3">
                  <c:v>200</c:v>
                </c:pt>
              </c:numCache>
            </c:numRef>
          </c:val>
          <c:smooth val="0"/>
          <c:extLst>
            <c:ext xmlns:c16="http://schemas.microsoft.com/office/drawing/2014/chart" uri="{C3380CC4-5D6E-409C-BE32-E72D297353CC}">
              <c16:uniqueId val="{00000001-DF2E-4C6E-AD34-634F74CBA3AB}"/>
            </c:ext>
          </c:extLst>
        </c:ser>
        <c:ser>
          <c:idx val="2"/>
          <c:order val="2"/>
          <c:tx>
            <c:strRef>
              <c:f>Sheet1!#REF!</c:f>
              <c:strCache>
                <c:ptCount val="1"/>
                <c:pt idx="0">
                  <c:v>#REF!</c:v>
                </c:pt>
              </c:strCache>
            </c:strRef>
          </c:tx>
          <c:spPr>
            <a:ln w="28575" cap="rnd">
              <a:solidFill>
                <a:schemeClr val="accent3"/>
              </a:solidFill>
              <a:round/>
            </a:ln>
            <a:effectLst/>
          </c:spPr>
          <c:marker>
            <c:symbol val="none"/>
          </c:marker>
          <c:cat>
            <c:strRef>
              <c:f>Sheet1!$A$2:$A$5</c:f>
              <c:strCache>
                <c:ptCount val="4"/>
                <c:pt idx="0">
                  <c:v>Jan</c:v>
                </c:pt>
                <c:pt idx="1">
                  <c:v>Feb</c:v>
                </c:pt>
                <c:pt idx="2">
                  <c:v>Mar</c:v>
                </c:pt>
                <c:pt idx="3">
                  <c:v>Apr</c:v>
                </c:pt>
              </c:strCache>
            </c:strRef>
          </c:cat>
          <c:val>
            <c:numRef>
              <c:f>Sheet1!#REF!</c:f>
              <c:numCache>
                <c:formatCode>General</c:formatCode>
                <c:ptCount val="1"/>
                <c:pt idx="0">
                  <c:v>1</c:v>
                </c:pt>
              </c:numCache>
            </c:numRef>
          </c:val>
          <c:smooth val="0"/>
          <c:extLst>
            <c:ext xmlns:c16="http://schemas.microsoft.com/office/drawing/2014/chart" uri="{C3380CC4-5D6E-409C-BE32-E72D297353CC}">
              <c16:uniqueId val="{00000002-DF2E-4C6E-AD34-634F74CBA3AB}"/>
            </c:ext>
          </c:extLst>
        </c:ser>
        <c:ser>
          <c:idx val="3"/>
          <c:order val="3"/>
          <c:tx>
            <c:strRef>
              <c:f>Sheet1!$B$1</c:f>
              <c:strCache>
                <c:ptCount val="1"/>
                <c:pt idx="0">
                  <c:v>Margin</c:v>
                </c:pt>
              </c:strCache>
            </c:strRef>
          </c:tx>
          <c:spPr>
            <a:ln w="28575" cap="rnd">
              <a:solidFill>
                <a:schemeClr val="accent4"/>
              </a:solidFill>
              <a:round/>
            </a:ln>
            <a:effectLst/>
          </c:spPr>
          <c:marker>
            <c:symbol val="none"/>
          </c:marker>
          <c:cat>
            <c:strRef>
              <c:f>Sheet1!$A$2:$A$5</c:f>
              <c:strCache>
                <c:ptCount val="4"/>
                <c:pt idx="0">
                  <c:v>Jan</c:v>
                </c:pt>
                <c:pt idx="1">
                  <c:v>Feb</c:v>
                </c:pt>
                <c:pt idx="2">
                  <c:v>Mar</c:v>
                </c:pt>
                <c:pt idx="3">
                  <c:v>Apr</c:v>
                </c:pt>
              </c:strCache>
            </c:strRef>
          </c:cat>
          <c:val>
            <c:numRef>
              <c:f>Sheet1!$B$2:$B$5</c:f>
              <c:numCache>
                <c:formatCode>General</c:formatCode>
                <c:ptCount val="4"/>
                <c:pt idx="0">
                  <c:v>500</c:v>
                </c:pt>
                <c:pt idx="1">
                  <c:v>450</c:v>
                </c:pt>
                <c:pt idx="2">
                  <c:v>400</c:v>
                </c:pt>
                <c:pt idx="3">
                  <c:v>350</c:v>
                </c:pt>
              </c:numCache>
            </c:numRef>
          </c:val>
          <c:smooth val="0"/>
          <c:extLst>
            <c:ext xmlns:c16="http://schemas.microsoft.com/office/drawing/2014/chart" uri="{C3380CC4-5D6E-409C-BE32-E72D297353CC}">
              <c16:uniqueId val="{00000003-DF2E-4C6E-AD34-634F74CBA3AB}"/>
            </c:ext>
          </c:extLst>
        </c:ser>
        <c:dLbls>
          <c:showLegendKey val="0"/>
          <c:showVal val="0"/>
          <c:showCatName val="0"/>
          <c:showSerName val="0"/>
          <c:showPercent val="0"/>
          <c:showBubbleSize val="0"/>
        </c:dLbls>
        <c:smooth val="0"/>
        <c:axId val="628709176"/>
        <c:axId val="628710160"/>
      </c:lineChart>
      <c:catAx>
        <c:axId val="628709176"/>
        <c:scaling>
          <c:orientation val="minMax"/>
        </c:scaling>
        <c:delete val="1"/>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Users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628710160"/>
        <c:crosses val="autoZero"/>
        <c:auto val="1"/>
        <c:lblAlgn val="ctr"/>
        <c:lblOffset val="100"/>
        <c:noMultiLvlLbl val="0"/>
      </c:catAx>
      <c:valAx>
        <c:axId val="628710160"/>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628709176"/>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Hourly View</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tx>
            <c:strRef>
              <c:f>Sheet1!$B$1</c:f>
              <c:strCache>
                <c:ptCount val="1"/>
                <c:pt idx="0">
                  <c:v>Users Online</c:v>
                </c:pt>
              </c:strCache>
            </c:strRef>
          </c:tx>
          <c:spPr>
            <a:ln w="28575" cap="rnd">
              <a:solidFill>
                <a:schemeClr val="accent1"/>
              </a:solidFill>
              <a:round/>
            </a:ln>
            <a:effectLst/>
          </c:spPr>
          <c:marker>
            <c:symbol val="none"/>
          </c:marker>
          <c:cat>
            <c:strRef>
              <c:f>Sheet1!$A$2:$A$25</c:f>
              <c:strCache>
                <c:ptCount val="24"/>
                <c:pt idx="0">
                  <c:v>12pm-1am</c:v>
                </c:pt>
                <c:pt idx="1">
                  <c:v>1am-2am</c:v>
                </c:pt>
                <c:pt idx="2">
                  <c:v>2am-3am</c:v>
                </c:pt>
                <c:pt idx="3">
                  <c:v>3am-4am</c:v>
                </c:pt>
                <c:pt idx="4">
                  <c:v>4am-5am</c:v>
                </c:pt>
                <c:pt idx="5">
                  <c:v>5am-6am</c:v>
                </c:pt>
                <c:pt idx="6">
                  <c:v>6am-7am</c:v>
                </c:pt>
                <c:pt idx="7">
                  <c:v>7am-8am</c:v>
                </c:pt>
                <c:pt idx="8">
                  <c:v>8am-9am</c:v>
                </c:pt>
                <c:pt idx="9">
                  <c:v>9am-10am</c:v>
                </c:pt>
                <c:pt idx="10">
                  <c:v>10am-11am</c:v>
                </c:pt>
                <c:pt idx="11">
                  <c:v>11am-12pm</c:v>
                </c:pt>
                <c:pt idx="12">
                  <c:v>12pm-1pm</c:v>
                </c:pt>
                <c:pt idx="13">
                  <c:v>1pm-2pm</c:v>
                </c:pt>
                <c:pt idx="14">
                  <c:v>2pm-3pm</c:v>
                </c:pt>
                <c:pt idx="15">
                  <c:v>3pm-4pm</c:v>
                </c:pt>
                <c:pt idx="16">
                  <c:v>4pm-5pm</c:v>
                </c:pt>
                <c:pt idx="17">
                  <c:v>5pm-6pm</c:v>
                </c:pt>
                <c:pt idx="18">
                  <c:v>6pm-7pm</c:v>
                </c:pt>
                <c:pt idx="19">
                  <c:v>7pm-8pm</c:v>
                </c:pt>
                <c:pt idx="20">
                  <c:v>8pm-9pm</c:v>
                </c:pt>
                <c:pt idx="21">
                  <c:v>9pm-10pm</c:v>
                </c:pt>
                <c:pt idx="22">
                  <c:v>10pm-11pm</c:v>
                </c:pt>
                <c:pt idx="23">
                  <c:v>11pm-12pm</c:v>
                </c:pt>
              </c:strCache>
            </c:strRef>
          </c:cat>
          <c:val>
            <c:numRef>
              <c:f>Sheet1!$B$2:$B$25</c:f>
              <c:numCache>
                <c:formatCode>General</c:formatCode>
                <c:ptCount val="24"/>
                <c:pt idx="0">
                  <c:v>0</c:v>
                </c:pt>
                <c:pt idx="1">
                  <c:v>0</c:v>
                </c:pt>
                <c:pt idx="2">
                  <c:v>0</c:v>
                </c:pt>
                <c:pt idx="3">
                  <c:v>0</c:v>
                </c:pt>
                <c:pt idx="4">
                  <c:v>0</c:v>
                </c:pt>
                <c:pt idx="5">
                  <c:v>0</c:v>
                </c:pt>
                <c:pt idx="6">
                  <c:v>5</c:v>
                </c:pt>
                <c:pt idx="7">
                  <c:v>5</c:v>
                </c:pt>
                <c:pt idx="8">
                  <c:v>10</c:v>
                </c:pt>
                <c:pt idx="9">
                  <c:v>100</c:v>
                </c:pt>
                <c:pt idx="10">
                  <c:v>220</c:v>
                </c:pt>
                <c:pt idx="11">
                  <c:v>200</c:v>
                </c:pt>
                <c:pt idx="12">
                  <c:v>100</c:v>
                </c:pt>
                <c:pt idx="13">
                  <c:v>100</c:v>
                </c:pt>
                <c:pt idx="14">
                  <c:v>200</c:v>
                </c:pt>
                <c:pt idx="15">
                  <c:v>220</c:v>
                </c:pt>
                <c:pt idx="16">
                  <c:v>200</c:v>
                </c:pt>
                <c:pt idx="17">
                  <c:v>100</c:v>
                </c:pt>
                <c:pt idx="18">
                  <c:v>5</c:v>
                </c:pt>
                <c:pt idx="19">
                  <c:v>5</c:v>
                </c:pt>
                <c:pt idx="20">
                  <c:v>1</c:v>
                </c:pt>
                <c:pt idx="21">
                  <c:v>1</c:v>
                </c:pt>
                <c:pt idx="22">
                  <c:v>0</c:v>
                </c:pt>
                <c:pt idx="23">
                  <c:v>0</c:v>
                </c:pt>
              </c:numCache>
            </c:numRef>
          </c:val>
          <c:smooth val="0"/>
          <c:extLst>
            <c:ext xmlns:c16="http://schemas.microsoft.com/office/drawing/2014/chart" uri="{C3380CC4-5D6E-409C-BE32-E72D297353CC}">
              <c16:uniqueId val="{00000000-2FBA-419C-9E42-EE77B1CF25A8}"/>
            </c:ext>
          </c:extLst>
        </c:ser>
        <c:ser>
          <c:idx val="1"/>
          <c:order val="1"/>
          <c:tx>
            <c:strRef>
              <c:f>Sheet1!$C$1</c:f>
              <c:strCache>
                <c:ptCount val="1"/>
                <c:pt idx="0">
                  <c:v>Microsoft (Serverless)</c:v>
                </c:pt>
              </c:strCache>
            </c:strRef>
          </c:tx>
          <c:spPr>
            <a:ln w="28575" cap="rnd">
              <a:solidFill>
                <a:schemeClr val="accent2"/>
              </a:solidFill>
              <a:round/>
            </a:ln>
            <a:effectLst/>
          </c:spPr>
          <c:marker>
            <c:symbol val="none"/>
          </c:marker>
          <c:cat>
            <c:strRef>
              <c:f>Sheet1!$A$2:$A$25</c:f>
              <c:strCache>
                <c:ptCount val="24"/>
                <c:pt idx="0">
                  <c:v>12pm-1am</c:v>
                </c:pt>
                <c:pt idx="1">
                  <c:v>1am-2am</c:v>
                </c:pt>
                <c:pt idx="2">
                  <c:v>2am-3am</c:v>
                </c:pt>
                <c:pt idx="3">
                  <c:v>3am-4am</c:v>
                </c:pt>
                <c:pt idx="4">
                  <c:v>4am-5am</c:v>
                </c:pt>
                <c:pt idx="5">
                  <c:v>5am-6am</c:v>
                </c:pt>
                <c:pt idx="6">
                  <c:v>6am-7am</c:v>
                </c:pt>
                <c:pt idx="7">
                  <c:v>7am-8am</c:v>
                </c:pt>
                <c:pt idx="8">
                  <c:v>8am-9am</c:v>
                </c:pt>
                <c:pt idx="9">
                  <c:v>9am-10am</c:v>
                </c:pt>
                <c:pt idx="10">
                  <c:v>10am-11am</c:v>
                </c:pt>
                <c:pt idx="11">
                  <c:v>11am-12pm</c:v>
                </c:pt>
                <c:pt idx="12">
                  <c:v>12pm-1pm</c:v>
                </c:pt>
                <c:pt idx="13">
                  <c:v>1pm-2pm</c:v>
                </c:pt>
                <c:pt idx="14">
                  <c:v>2pm-3pm</c:v>
                </c:pt>
                <c:pt idx="15">
                  <c:v>3pm-4pm</c:v>
                </c:pt>
                <c:pt idx="16">
                  <c:v>4pm-5pm</c:v>
                </c:pt>
                <c:pt idx="17">
                  <c:v>5pm-6pm</c:v>
                </c:pt>
                <c:pt idx="18">
                  <c:v>6pm-7pm</c:v>
                </c:pt>
                <c:pt idx="19">
                  <c:v>7pm-8pm</c:v>
                </c:pt>
                <c:pt idx="20">
                  <c:v>8pm-9pm</c:v>
                </c:pt>
                <c:pt idx="21">
                  <c:v>9pm-10pm</c:v>
                </c:pt>
                <c:pt idx="22">
                  <c:v>10pm-11pm</c:v>
                </c:pt>
                <c:pt idx="23">
                  <c:v>11pm-12pm</c:v>
                </c:pt>
              </c:strCache>
            </c:strRef>
          </c:cat>
          <c:val>
            <c:numRef>
              <c:f>Sheet1!$C$2:$C$25</c:f>
              <c:numCache>
                <c:formatCode>General</c:formatCode>
                <c:ptCount val="24"/>
                <c:pt idx="0">
                  <c:v>0</c:v>
                </c:pt>
                <c:pt idx="1">
                  <c:v>0</c:v>
                </c:pt>
                <c:pt idx="2">
                  <c:v>0</c:v>
                </c:pt>
                <c:pt idx="3">
                  <c:v>0</c:v>
                </c:pt>
                <c:pt idx="4">
                  <c:v>0</c:v>
                </c:pt>
                <c:pt idx="5">
                  <c:v>0</c:v>
                </c:pt>
                <c:pt idx="6">
                  <c:v>1.25</c:v>
                </c:pt>
                <c:pt idx="7">
                  <c:v>1.25</c:v>
                </c:pt>
                <c:pt idx="8">
                  <c:v>2.5</c:v>
                </c:pt>
                <c:pt idx="9">
                  <c:v>25</c:v>
                </c:pt>
                <c:pt idx="10">
                  <c:v>55</c:v>
                </c:pt>
                <c:pt idx="11">
                  <c:v>50</c:v>
                </c:pt>
                <c:pt idx="12">
                  <c:v>25</c:v>
                </c:pt>
                <c:pt idx="13">
                  <c:v>25</c:v>
                </c:pt>
                <c:pt idx="14">
                  <c:v>50</c:v>
                </c:pt>
                <c:pt idx="15">
                  <c:v>55</c:v>
                </c:pt>
                <c:pt idx="16">
                  <c:v>50</c:v>
                </c:pt>
                <c:pt idx="17">
                  <c:v>25</c:v>
                </c:pt>
                <c:pt idx="18">
                  <c:v>1.25</c:v>
                </c:pt>
                <c:pt idx="19">
                  <c:v>1.25</c:v>
                </c:pt>
                <c:pt idx="20">
                  <c:v>0.25</c:v>
                </c:pt>
                <c:pt idx="21">
                  <c:v>0.25</c:v>
                </c:pt>
                <c:pt idx="22">
                  <c:v>0</c:v>
                </c:pt>
                <c:pt idx="23">
                  <c:v>0</c:v>
                </c:pt>
              </c:numCache>
            </c:numRef>
          </c:val>
          <c:smooth val="0"/>
          <c:extLst>
            <c:ext xmlns:c16="http://schemas.microsoft.com/office/drawing/2014/chart" uri="{C3380CC4-5D6E-409C-BE32-E72D297353CC}">
              <c16:uniqueId val="{00000001-2FBA-419C-9E42-EE77B1CF25A8}"/>
            </c:ext>
          </c:extLst>
        </c:ser>
        <c:ser>
          <c:idx val="2"/>
          <c:order val="2"/>
          <c:tx>
            <c:strRef>
              <c:f>Sheet1!$D$1</c:f>
              <c:strCache>
                <c:ptCount val="1"/>
                <c:pt idx="0">
                  <c:v>DevOps</c:v>
                </c:pt>
              </c:strCache>
            </c:strRef>
          </c:tx>
          <c:spPr>
            <a:ln w="28575" cap="rnd">
              <a:solidFill>
                <a:schemeClr val="accent3"/>
              </a:solidFill>
              <a:round/>
            </a:ln>
            <a:effectLst/>
          </c:spPr>
          <c:marker>
            <c:symbol val="none"/>
          </c:marker>
          <c:cat>
            <c:strRef>
              <c:f>Sheet1!$A$2:$A$25</c:f>
              <c:strCache>
                <c:ptCount val="24"/>
                <c:pt idx="0">
                  <c:v>12pm-1am</c:v>
                </c:pt>
                <c:pt idx="1">
                  <c:v>1am-2am</c:v>
                </c:pt>
                <c:pt idx="2">
                  <c:v>2am-3am</c:v>
                </c:pt>
                <c:pt idx="3">
                  <c:v>3am-4am</c:v>
                </c:pt>
                <c:pt idx="4">
                  <c:v>4am-5am</c:v>
                </c:pt>
                <c:pt idx="5">
                  <c:v>5am-6am</c:v>
                </c:pt>
                <c:pt idx="6">
                  <c:v>6am-7am</c:v>
                </c:pt>
                <c:pt idx="7">
                  <c:v>7am-8am</c:v>
                </c:pt>
                <c:pt idx="8">
                  <c:v>8am-9am</c:v>
                </c:pt>
                <c:pt idx="9">
                  <c:v>9am-10am</c:v>
                </c:pt>
                <c:pt idx="10">
                  <c:v>10am-11am</c:v>
                </c:pt>
                <c:pt idx="11">
                  <c:v>11am-12pm</c:v>
                </c:pt>
                <c:pt idx="12">
                  <c:v>12pm-1pm</c:v>
                </c:pt>
                <c:pt idx="13">
                  <c:v>1pm-2pm</c:v>
                </c:pt>
                <c:pt idx="14">
                  <c:v>2pm-3pm</c:v>
                </c:pt>
                <c:pt idx="15">
                  <c:v>3pm-4pm</c:v>
                </c:pt>
                <c:pt idx="16">
                  <c:v>4pm-5pm</c:v>
                </c:pt>
                <c:pt idx="17">
                  <c:v>5pm-6pm</c:v>
                </c:pt>
                <c:pt idx="18">
                  <c:v>6pm-7pm</c:v>
                </c:pt>
                <c:pt idx="19">
                  <c:v>7pm-8pm</c:v>
                </c:pt>
                <c:pt idx="20">
                  <c:v>8pm-9pm</c:v>
                </c:pt>
                <c:pt idx="21">
                  <c:v>9pm-10pm</c:v>
                </c:pt>
                <c:pt idx="22">
                  <c:v>10pm-11pm</c:v>
                </c:pt>
                <c:pt idx="23">
                  <c:v>11pm-12pm</c:v>
                </c:pt>
              </c:strCache>
            </c:strRef>
          </c:cat>
          <c:val>
            <c:numRef>
              <c:f>Sheet1!$D$2:$D$25</c:f>
              <c:numCache>
                <c:formatCode>General</c:formatCode>
                <c:ptCount val="24"/>
                <c:pt idx="0">
                  <c:v>1</c:v>
                </c:pt>
                <c:pt idx="1">
                  <c:v>1</c:v>
                </c:pt>
                <c:pt idx="2">
                  <c:v>1</c:v>
                </c:pt>
                <c:pt idx="3">
                  <c:v>1</c:v>
                </c:pt>
                <c:pt idx="4">
                  <c:v>1</c:v>
                </c:pt>
                <c:pt idx="5">
                  <c:v>1</c:v>
                </c:pt>
                <c:pt idx="6">
                  <c:v>1</c:v>
                </c:pt>
                <c:pt idx="7">
                  <c:v>1</c:v>
                </c:pt>
                <c:pt idx="8">
                  <c:v>1</c:v>
                </c:pt>
                <c:pt idx="9">
                  <c:v>15</c:v>
                </c:pt>
                <c:pt idx="10">
                  <c:v>15</c:v>
                </c:pt>
                <c:pt idx="11">
                  <c:v>15</c:v>
                </c:pt>
                <c:pt idx="12">
                  <c:v>15</c:v>
                </c:pt>
                <c:pt idx="13">
                  <c:v>15</c:v>
                </c:pt>
                <c:pt idx="14">
                  <c:v>15</c:v>
                </c:pt>
                <c:pt idx="15">
                  <c:v>15</c:v>
                </c:pt>
                <c:pt idx="16">
                  <c:v>15</c:v>
                </c:pt>
                <c:pt idx="17">
                  <c:v>1</c:v>
                </c:pt>
                <c:pt idx="18">
                  <c:v>1</c:v>
                </c:pt>
                <c:pt idx="19">
                  <c:v>1</c:v>
                </c:pt>
                <c:pt idx="20">
                  <c:v>1</c:v>
                </c:pt>
                <c:pt idx="21">
                  <c:v>1</c:v>
                </c:pt>
                <c:pt idx="22">
                  <c:v>1</c:v>
                </c:pt>
                <c:pt idx="23">
                  <c:v>1</c:v>
                </c:pt>
              </c:numCache>
            </c:numRef>
          </c:val>
          <c:smooth val="0"/>
          <c:extLst>
            <c:ext xmlns:c16="http://schemas.microsoft.com/office/drawing/2014/chart" uri="{C3380CC4-5D6E-409C-BE32-E72D297353CC}">
              <c16:uniqueId val="{00000002-2FBA-419C-9E42-EE77B1CF25A8}"/>
            </c:ext>
          </c:extLst>
        </c:ser>
        <c:ser>
          <c:idx val="3"/>
          <c:order val="3"/>
          <c:tx>
            <c:strRef>
              <c:f>Sheet1!$E$1</c:f>
              <c:strCache>
                <c:ptCount val="1"/>
                <c:pt idx="0">
                  <c:v>TX Cost</c:v>
                </c:pt>
              </c:strCache>
            </c:strRef>
          </c:tx>
          <c:spPr>
            <a:ln w="28575" cap="rnd">
              <a:solidFill>
                <a:schemeClr val="accent4"/>
              </a:solidFill>
              <a:round/>
            </a:ln>
            <a:effectLst/>
          </c:spPr>
          <c:marker>
            <c:symbol val="none"/>
          </c:marker>
          <c:cat>
            <c:strRef>
              <c:f>Sheet1!$A$2:$A$25</c:f>
              <c:strCache>
                <c:ptCount val="24"/>
                <c:pt idx="0">
                  <c:v>12pm-1am</c:v>
                </c:pt>
                <c:pt idx="1">
                  <c:v>1am-2am</c:v>
                </c:pt>
                <c:pt idx="2">
                  <c:v>2am-3am</c:v>
                </c:pt>
                <c:pt idx="3">
                  <c:v>3am-4am</c:v>
                </c:pt>
                <c:pt idx="4">
                  <c:v>4am-5am</c:v>
                </c:pt>
                <c:pt idx="5">
                  <c:v>5am-6am</c:v>
                </c:pt>
                <c:pt idx="6">
                  <c:v>6am-7am</c:v>
                </c:pt>
                <c:pt idx="7">
                  <c:v>7am-8am</c:v>
                </c:pt>
                <c:pt idx="8">
                  <c:v>8am-9am</c:v>
                </c:pt>
                <c:pt idx="9">
                  <c:v>9am-10am</c:v>
                </c:pt>
                <c:pt idx="10">
                  <c:v>10am-11am</c:v>
                </c:pt>
                <c:pt idx="11">
                  <c:v>11am-12pm</c:v>
                </c:pt>
                <c:pt idx="12">
                  <c:v>12pm-1pm</c:v>
                </c:pt>
                <c:pt idx="13">
                  <c:v>1pm-2pm</c:v>
                </c:pt>
                <c:pt idx="14">
                  <c:v>2pm-3pm</c:v>
                </c:pt>
                <c:pt idx="15">
                  <c:v>3pm-4pm</c:v>
                </c:pt>
                <c:pt idx="16">
                  <c:v>4pm-5pm</c:v>
                </c:pt>
                <c:pt idx="17">
                  <c:v>5pm-6pm</c:v>
                </c:pt>
                <c:pt idx="18">
                  <c:v>6pm-7pm</c:v>
                </c:pt>
                <c:pt idx="19">
                  <c:v>7pm-8pm</c:v>
                </c:pt>
                <c:pt idx="20">
                  <c:v>8pm-9pm</c:v>
                </c:pt>
                <c:pt idx="21">
                  <c:v>9pm-10pm</c:v>
                </c:pt>
                <c:pt idx="22">
                  <c:v>10pm-11pm</c:v>
                </c:pt>
                <c:pt idx="23">
                  <c:v>11pm-12pm</c:v>
                </c:pt>
              </c:strCache>
            </c:strRef>
          </c:cat>
          <c:val>
            <c:numRef>
              <c:f>Sheet1!$E$2:$E$25</c:f>
              <c:numCache>
                <c:formatCode>General</c:formatCode>
                <c:ptCount val="24"/>
                <c:pt idx="0">
                  <c:v>0</c:v>
                </c:pt>
                <c:pt idx="1">
                  <c:v>0</c:v>
                </c:pt>
                <c:pt idx="2">
                  <c:v>0</c:v>
                </c:pt>
                <c:pt idx="3">
                  <c:v>0</c:v>
                </c:pt>
                <c:pt idx="4">
                  <c:v>0</c:v>
                </c:pt>
                <c:pt idx="5">
                  <c:v>0</c:v>
                </c:pt>
                <c:pt idx="6">
                  <c:v>3.125</c:v>
                </c:pt>
                <c:pt idx="7">
                  <c:v>3.125</c:v>
                </c:pt>
                <c:pt idx="8">
                  <c:v>6.25</c:v>
                </c:pt>
                <c:pt idx="9">
                  <c:v>62.5</c:v>
                </c:pt>
                <c:pt idx="10">
                  <c:v>137.5</c:v>
                </c:pt>
                <c:pt idx="11">
                  <c:v>125</c:v>
                </c:pt>
                <c:pt idx="12">
                  <c:v>62.5</c:v>
                </c:pt>
                <c:pt idx="13">
                  <c:v>62.5</c:v>
                </c:pt>
                <c:pt idx="14">
                  <c:v>125</c:v>
                </c:pt>
                <c:pt idx="15">
                  <c:v>137.5</c:v>
                </c:pt>
                <c:pt idx="16">
                  <c:v>125</c:v>
                </c:pt>
                <c:pt idx="17">
                  <c:v>62.5</c:v>
                </c:pt>
                <c:pt idx="18">
                  <c:v>3.125</c:v>
                </c:pt>
                <c:pt idx="19">
                  <c:v>3.125</c:v>
                </c:pt>
                <c:pt idx="20">
                  <c:v>0.625</c:v>
                </c:pt>
                <c:pt idx="21">
                  <c:v>0.625</c:v>
                </c:pt>
                <c:pt idx="22">
                  <c:v>0</c:v>
                </c:pt>
                <c:pt idx="23">
                  <c:v>0</c:v>
                </c:pt>
              </c:numCache>
            </c:numRef>
          </c:val>
          <c:smooth val="0"/>
          <c:extLst>
            <c:ext xmlns:c16="http://schemas.microsoft.com/office/drawing/2014/chart" uri="{C3380CC4-5D6E-409C-BE32-E72D297353CC}">
              <c16:uniqueId val="{00000000-9582-4B02-919D-687E5A6EA1F5}"/>
            </c:ext>
          </c:extLst>
        </c:ser>
        <c:ser>
          <c:idx val="4"/>
          <c:order val="4"/>
          <c:tx>
            <c:strRef>
              <c:f>Sheet1!$F$1</c:f>
              <c:strCache>
                <c:ptCount val="1"/>
                <c:pt idx="0">
                  <c:v>Hourly User Fees @ £1/m</c:v>
                </c:pt>
              </c:strCache>
            </c:strRef>
          </c:tx>
          <c:spPr>
            <a:ln w="28575" cap="rnd">
              <a:solidFill>
                <a:schemeClr val="accent5"/>
              </a:solidFill>
              <a:round/>
            </a:ln>
            <a:effectLst/>
          </c:spPr>
          <c:marker>
            <c:symbol val="none"/>
          </c:marker>
          <c:cat>
            <c:strRef>
              <c:f>Sheet1!$A$2:$A$25</c:f>
              <c:strCache>
                <c:ptCount val="24"/>
                <c:pt idx="0">
                  <c:v>12pm-1am</c:v>
                </c:pt>
                <c:pt idx="1">
                  <c:v>1am-2am</c:v>
                </c:pt>
                <c:pt idx="2">
                  <c:v>2am-3am</c:v>
                </c:pt>
                <c:pt idx="3">
                  <c:v>3am-4am</c:v>
                </c:pt>
                <c:pt idx="4">
                  <c:v>4am-5am</c:v>
                </c:pt>
                <c:pt idx="5">
                  <c:v>5am-6am</c:v>
                </c:pt>
                <c:pt idx="6">
                  <c:v>6am-7am</c:v>
                </c:pt>
                <c:pt idx="7">
                  <c:v>7am-8am</c:v>
                </c:pt>
                <c:pt idx="8">
                  <c:v>8am-9am</c:v>
                </c:pt>
                <c:pt idx="9">
                  <c:v>9am-10am</c:v>
                </c:pt>
                <c:pt idx="10">
                  <c:v>10am-11am</c:v>
                </c:pt>
                <c:pt idx="11">
                  <c:v>11am-12pm</c:v>
                </c:pt>
                <c:pt idx="12">
                  <c:v>12pm-1pm</c:v>
                </c:pt>
                <c:pt idx="13">
                  <c:v>1pm-2pm</c:v>
                </c:pt>
                <c:pt idx="14">
                  <c:v>2pm-3pm</c:v>
                </c:pt>
                <c:pt idx="15">
                  <c:v>3pm-4pm</c:v>
                </c:pt>
                <c:pt idx="16">
                  <c:v>4pm-5pm</c:v>
                </c:pt>
                <c:pt idx="17">
                  <c:v>5pm-6pm</c:v>
                </c:pt>
                <c:pt idx="18">
                  <c:v>6pm-7pm</c:v>
                </c:pt>
                <c:pt idx="19">
                  <c:v>7pm-8pm</c:v>
                </c:pt>
                <c:pt idx="20">
                  <c:v>8pm-9pm</c:v>
                </c:pt>
                <c:pt idx="21">
                  <c:v>9pm-10pm</c:v>
                </c:pt>
                <c:pt idx="22">
                  <c:v>10pm-11pm</c:v>
                </c:pt>
                <c:pt idx="23">
                  <c:v>11pm-12pm</c:v>
                </c:pt>
              </c:strCache>
            </c:strRef>
          </c:cat>
          <c:val>
            <c:numRef>
              <c:f>Sheet1!$F$2:$F$25</c:f>
              <c:numCache>
                <c:formatCode>General</c:formatCode>
                <c:ptCount val="24"/>
                <c:pt idx="0">
                  <c:v>0.30555555555555558</c:v>
                </c:pt>
                <c:pt idx="1">
                  <c:v>0.30555555555555558</c:v>
                </c:pt>
                <c:pt idx="2">
                  <c:v>0.30555555555555558</c:v>
                </c:pt>
                <c:pt idx="3">
                  <c:v>0.30555555555555558</c:v>
                </c:pt>
                <c:pt idx="4">
                  <c:v>0.30555555555555558</c:v>
                </c:pt>
                <c:pt idx="5">
                  <c:v>0.30555555555555558</c:v>
                </c:pt>
                <c:pt idx="6">
                  <c:v>0.30555555555555558</c:v>
                </c:pt>
                <c:pt idx="7">
                  <c:v>0.30555555555555558</c:v>
                </c:pt>
                <c:pt idx="8">
                  <c:v>0.30555555555555558</c:v>
                </c:pt>
                <c:pt idx="9">
                  <c:v>0.30555555555555558</c:v>
                </c:pt>
                <c:pt idx="10">
                  <c:v>0.30555555555555558</c:v>
                </c:pt>
                <c:pt idx="11">
                  <c:v>0.30555555555555558</c:v>
                </c:pt>
                <c:pt idx="12">
                  <c:v>0.30555555555555558</c:v>
                </c:pt>
                <c:pt idx="13">
                  <c:v>0.30555555555555558</c:v>
                </c:pt>
                <c:pt idx="14">
                  <c:v>0.30555555555555558</c:v>
                </c:pt>
                <c:pt idx="15">
                  <c:v>0.30555555555555558</c:v>
                </c:pt>
                <c:pt idx="16">
                  <c:v>0.30555555555555558</c:v>
                </c:pt>
                <c:pt idx="17">
                  <c:v>0.30555555555555558</c:v>
                </c:pt>
                <c:pt idx="18">
                  <c:v>0.30555555555555558</c:v>
                </c:pt>
                <c:pt idx="19">
                  <c:v>0.30555555555555558</c:v>
                </c:pt>
                <c:pt idx="20">
                  <c:v>0.30555555555555558</c:v>
                </c:pt>
                <c:pt idx="21">
                  <c:v>0.30555555555555558</c:v>
                </c:pt>
                <c:pt idx="22">
                  <c:v>0.30555555555555558</c:v>
                </c:pt>
                <c:pt idx="23">
                  <c:v>0.30555555555555558</c:v>
                </c:pt>
              </c:numCache>
            </c:numRef>
          </c:val>
          <c:smooth val="0"/>
          <c:extLst>
            <c:ext xmlns:c16="http://schemas.microsoft.com/office/drawing/2014/chart" uri="{C3380CC4-5D6E-409C-BE32-E72D297353CC}">
              <c16:uniqueId val="{00000004-9582-4B02-919D-687E5A6EA1F5}"/>
            </c:ext>
          </c:extLst>
        </c:ser>
        <c:dLbls>
          <c:showLegendKey val="0"/>
          <c:showVal val="0"/>
          <c:showCatName val="0"/>
          <c:showSerName val="0"/>
          <c:showPercent val="0"/>
          <c:showBubbleSize val="0"/>
        </c:dLbls>
        <c:smooth val="0"/>
        <c:axId val="628712784"/>
        <c:axId val="628708848"/>
      </c:lineChart>
      <c:catAx>
        <c:axId val="628712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8708848"/>
        <c:crosses val="autoZero"/>
        <c:auto val="1"/>
        <c:lblAlgn val="ctr"/>
        <c:lblOffset val="100"/>
        <c:noMultiLvlLbl val="0"/>
      </c:catAx>
      <c:valAx>
        <c:axId val="6287088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8712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Hourly View</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8539788446002569E-2"/>
          <c:y val="9.3584379560300621E-2"/>
          <c:w val="0.93948451886690232"/>
          <c:h val="0.66217582402472663"/>
        </c:manualLayout>
      </c:layout>
      <c:lineChart>
        <c:grouping val="stacked"/>
        <c:varyColors val="0"/>
        <c:ser>
          <c:idx val="0"/>
          <c:order val="0"/>
          <c:tx>
            <c:strRef>
              <c:f>Sheet1!$B$1</c:f>
              <c:strCache>
                <c:ptCount val="1"/>
                <c:pt idx="0">
                  <c:v>Users Online</c:v>
                </c:pt>
              </c:strCache>
            </c:strRef>
          </c:tx>
          <c:spPr>
            <a:ln w="28575" cap="rnd">
              <a:solidFill>
                <a:schemeClr val="accent1"/>
              </a:solidFill>
              <a:round/>
            </a:ln>
            <a:effectLst/>
          </c:spPr>
          <c:marker>
            <c:symbol val="none"/>
          </c:marker>
          <c:cat>
            <c:strRef>
              <c:f>Sheet1!$A$2:$A$25</c:f>
              <c:strCache>
                <c:ptCount val="24"/>
                <c:pt idx="0">
                  <c:v>12pm-1am</c:v>
                </c:pt>
                <c:pt idx="1">
                  <c:v>1am-2am</c:v>
                </c:pt>
                <c:pt idx="2">
                  <c:v>2am-3am</c:v>
                </c:pt>
                <c:pt idx="3">
                  <c:v>3am-4am</c:v>
                </c:pt>
                <c:pt idx="4">
                  <c:v>4am-5am</c:v>
                </c:pt>
                <c:pt idx="5">
                  <c:v>5am-6am</c:v>
                </c:pt>
                <c:pt idx="6">
                  <c:v>6am-7am</c:v>
                </c:pt>
                <c:pt idx="7">
                  <c:v>7am-8am</c:v>
                </c:pt>
                <c:pt idx="8">
                  <c:v>8am-9am</c:v>
                </c:pt>
                <c:pt idx="9">
                  <c:v>9am-10am</c:v>
                </c:pt>
                <c:pt idx="10">
                  <c:v>10am-11am</c:v>
                </c:pt>
                <c:pt idx="11">
                  <c:v>11am-12pm</c:v>
                </c:pt>
                <c:pt idx="12">
                  <c:v>12pm-1pm</c:v>
                </c:pt>
                <c:pt idx="13">
                  <c:v>1pm-2pm</c:v>
                </c:pt>
                <c:pt idx="14">
                  <c:v>2pm-3pm</c:v>
                </c:pt>
                <c:pt idx="15">
                  <c:v>3pm-4pm</c:v>
                </c:pt>
                <c:pt idx="16">
                  <c:v>4pm-5pm</c:v>
                </c:pt>
                <c:pt idx="17">
                  <c:v>5pm-6pm</c:v>
                </c:pt>
                <c:pt idx="18">
                  <c:v>6pm-7pm</c:v>
                </c:pt>
                <c:pt idx="19">
                  <c:v>7pm-8pm</c:v>
                </c:pt>
                <c:pt idx="20">
                  <c:v>8pm-9pm</c:v>
                </c:pt>
                <c:pt idx="21">
                  <c:v>9pm-10pm</c:v>
                </c:pt>
                <c:pt idx="22">
                  <c:v>10pm-11pm</c:v>
                </c:pt>
                <c:pt idx="23">
                  <c:v>11pm-12pm</c:v>
                </c:pt>
              </c:strCache>
            </c:strRef>
          </c:cat>
          <c:val>
            <c:numRef>
              <c:f>Sheet1!$B$2:$B$25</c:f>
              <c:numCache>
                <c:formatCode>General</c:formatCode>
                <c:ptCount val="24"/>
                <c:pt idx="0">
                  <c:v>0</c:v>
                </c:pt>
                <c:pt idx="1">
                  <c:v>0</c:v>
                </c:pt>
                <c:pt idx="2">
                  <c:v>0</c:v>
                </c:pt>
                <c:pt idx="3">
                  <c:v>0</c:v>
                </c:pt>
                <c:pt idx="4">
                  <c:v>0</c:v>
                </c:pt>
                <c:pt idx="5">
                  <c:v>0</c:v>
                </c:pt>
                <c:pt idx="6">
                  <c:v>5</c:v>
                </c:pt>
                <c:pt idx="7">
                  <c:v>5</c:v>
                </c:pt>
                <c:pt idx="8">
                  <c:v>10</c:v>
                </c:pt>
                <c:pt idx="9">
                  <c:v>100</c:v>
                </c:pt>
                <c:pt idx="10">
                  <c:v>220</c:v>
                </c:pt>
                <c:pt idx="11">
                  <c:v>200</c:v>
                </c:pt>
                <c:pt idx="12">
                  <c:v>100</c:v>
                </c:pt>
                <c:pt idx="13">
                  <c:v>100</c:v>
                </c:pt>
                <c:pt idx="14">
                  <c:v>200</c:v>
                </c:pt>
                <c:pt idx="15">
                  <c:v>220</c:v>
                </c:pt>
                <c:pt idx="16">
                  <c:v>200</c:v>
                </c:pt>
                <c:pt idx="17">
                  <c:v>100</c:v>
                </c:pt>
                <c:pt idx="18">
                  <c:v>5</c:v>
                </c:pt>
                <c:pt idx="19">
                  <c:v>5</c:v>
                </c:pt>
                <c:pt idx="20">
                  <c:v>1</c:v>
                </c:pt>
                <c:pt idx="21">
                  <c:v>1</c:v>
                </c:pt>
                <c:pt idx="22">
                  <c:v>0</c:v>
                </c:pt>
                <c:pt idx="23">
                  <c:v>0</c:v>
                </c:pt>
              </c:numCache>
            </c:numRef>
          </c:val>
          <c:smooth val="0"/>
          <c:extLst>
            <c:ext xmlns:c16="http://schemas.microsoft.com/office/drawing/2014/chart" uri="{C3380CC4-5D6E-409C-BE32-E72D297353CC}">
              <c16:uniqueId val="{00000000-2FBA-419C-9E42-EE77B1CF25A8}"/>
            </c:ext>
          </c:extLst>
        </c:ser>
        <c:ser>
          <c:idx val="1"/>
          <c:order val="1"/>
          <c:tx>
            <c:strRef>
              <c:f>Sheet1!$C$1</c:f>
              <c:strCache>
                <c:ptCount val="1"/>
                <c:pt idx="0">
                  <c:v>Value Added by MSFT</c:v>
                </c:pt>
              </c:strCache>
            </c:strRef>
          </c:tx>
          <c:spPr>
            <a:ln w="28575" cap="rnd">
              <a:solidFill>
                <a:schemeClr val="accent2"/>
              </a:solidFill>
              <a:round/>
            </a:ln>
            <a:effectLst/>
          </c:spPr>
          <c:marker>
            <c:symbol val="none"/>
          </c:marker>
          <c:cat>
            <c:strRef>
              <c:f>Sheet1!$A$2:$A$25</c:f>
              <c:strCache>
                <c:ptCount val="24"/>
                <c:pt idx="0">
                  <c:v>12pm-1am</c:v>
                </c:pt>
                <c:pt idx="1">
                  <c:v>1am-2am</c:v>
                </c:pt>
                <c:pt idx="2">
                  <c:v>2am-3am</c:v>
                </c:pt>
                <c:pt idx="3">
                  <c:v>3am-4am</c:v>
                </c:pt>
                <c:pt idx="4">
                  <c:v>4am-5am</c:v>
                </c:pt>
                <c:pt idx="5">
                  <c:v>5am-6am</c:v>
                </c:pt>
                <c:pt idx="6">
                  <c:v>6am-7am</c:v>
                </c:pt>
                <c:pt idx="7">
                  <c:v>7am-8am</c:v>
                </c:pt>
                <c:pt idx="8">
                  <c:v>8am-9am</c:v>
                </c:pt>
                <c:pt idx="9">
                  <c:v>9am-10am</c:v>
                </c:pt>
                <c:pt idx="10">
                  <c:v>10am-11am</c:v>
                </c:pt>
                <c:pt idx="11">
                  <c:v>11am-12pm</c:v>
                </c:pt>
                <c:pt idx="12">
                  <c:v>12pm-1pm</c:v>
                </c:pt>
                <c:pt idx="13">
                  <c:v>1pm-2pm</c:v>
                </c:pt>
                <c:pt idx="14">
                  <c:v>2pm-3pm</c:v>
                </c:pt>
                <c:pt idx="15">
                  <c:v>3pm-4pm</c:v>
                </c:pt>
                <c:pt idx="16">
                  <c:v>4pm-5pm</c:v>
                </c:pt>
                <c:pt idx="17">
                  <c:v>5pm-6pm</c:v>
                </c:pt>
                <c:pt idx="18">
                  <c:v>6pm-7pm</c:v>
                </c:pt>
                <c:pt idx="19">
                  <c:v>7pm-8pm</c:v>
                </c:pt>
                <c:pt idx="20">
                  <c:v>8pm-9pm</c:v>
                </c:pt>
                <c:pt idx="21">
                  <c:v>9pm-10pm</c:v>
                </c:pt>
                <c:pt idx="22">
                  <c:v>10pm-11pm</c:v>
                </c:pt>
                <c:pt idx="23">
                  <c:v>11pm-12pm</c:v>
                </c:pt>
              </c:strCache>
            </c:strRef>
          </c:cat>
          <c:val>
            <c:numRef>
              <c:f>Sheet1!$C$2:$C$25</c:f>
              <c:numCache>
                <c:formatCode>General</c:formatCode>
                <c:ptCount val="24"/>
                <c:pt idx="0">
                  <c:v>0</c:v>
                </c:pt>
                <c:pt idx="1">
                  <c:v>0</c:v>
                </c:pt>
                <c:pt idx="2">
                  <c:v>0</c:v>
                </c:pt>
                <c:pt idx="3">
                  <c:v>0</c:v>
                </c:pt>
                <c:pt idx="4">
                  <c:v>0</c:v>
                </c:pt>
                <c:pt idx="5">
                  <c:v>0</c:v>
                </c:pt>
                <c:pt idx="6">
                  <c:v>0.875</c:v>
                </c:pt>
                <c:pt idx="7">
                  <c:v>0.875</c:v>
                </c:pt>
                <c:pt idx="8">
                  <c:v>1.75</c:v>
                </c:pt>
                <c:pt idx="9">
                  <c:v>17.5</c:v>
                </c:pt>
                <c:pt idx="10">
                  <c:v>38.5</c:v>
                </c:pt>
                <c:pt idx="11">
                  <c:v>35</c:v>
                </c:pt>
                <c:pt idx="12">
                  <c:v>17.5</c:v>
                </c:pt>
                <c:pt idx="13">
                  <c:v>17.5</c:v>
                </c:pt>
                <c:pt idx="14">
                  <c:v>35</c:v>
                </c:pt>
                <c:pt idx="15">
                  <c:v>38.5</c:v>
                </c:pt>
                <c:pt idx="16">
                  <c:v>35</c:v>
                </c:pt>
                <c:pt idx="17">
                  <c:v>17.5</c:v>
                </c:pt>
                <c:pt idx="18">
                  <c:v>0.875</c:v>
                </c:pt>
                <c:pt idx="19">
                  <c:v>0.875</c:v>
                </c:pt>
                <c:pt idx="20">
                  <c:v>0.17500000000000002</c:v>
                </c:pt>
                <c:pt idx="21">
                  <c:v>0.17500000000000002</c:v>
                </c:pt>
                <c:pt idx="22">
                  <c:v>0</c:v>
                </c:pt>
                <c:pt idx="23">
                  <c:v>0</c:v>
                </c:pt>
              </c:numCache>
            </c:numRef>
          </c:val>
          <c:smooth val="0"/>
          <c:extLst>
            <c:ext xmlns:c16="http://schemas.microsoft.com/office/drawing/2014/chart" uri="{C3380CC4-5D6E-409C-BE32-E72D297353CC}">
              <c16:uniqueId val="{00000001-2FBA-419C-9E42-EE77B1CF25A8}"/>
            </c:ext>
          </c:extLst>
        </c:ser>
        <c:ser>
          <c:idx val="2"/>
          <c:order val="2"/>
          <c:tx>
            <c:strRef>
              <c:f>Sheet1!$D$1</c:f>
              <c:strCache>
                <c:ptCount val="1"/>
                <c:pt idx="0">
                  <c:v>Value Added by ISV IP</c:v>
                </c:pt>
              </c:strCache>
            </c:strRef>
          </c:tx>
          <c:spPr>
            <a:ln w="28575" cap="rnd">
              <a:solidFill>
                <a:schemeClr val="accent3"/>
              </a:solidFill>
              <a:round/>
            </a:ln>
            <a:effectLst/>
          </c:spPr>
          <c:marker>
            <c:symbol val="none"/>
          </c:marker>
          <c:cat>
            <c:strRef>
              <c:f>Sheet1!$A$2:$A$25</c:f>
              <c:strCache>
                <c:ptCount val="24"/>
                <c:pt idx="0">
                  <c:v>12pm-1am</c:v>
                </c:pt>
                <c:pt idx="1">
                  <c:v>1am-2am</c:v>
                </c:pt>
                <c:pt idx="2">
                  <c:v>2am-3am</c:v>
                </c:pt>
                <c:pt idx="3">
                  <c:v>3am-4am</c:v>
                </c:pt>
                <c:pt idx="4">
                  <c:v>4am-5am</c:v>
                </c:pt>
                <c:pt idx="5">
                  <c:v>5am-6am</c:v>
                </c:pt>
                <c:pt idx="6">
                  <c:v>6am-7am</c:v>
                </c:pt>
                <c:pt idx="7">
                  <c:v>7am-8am</c:v>
                </c:pt>
                <c:pt idx="8">
                  <c:v>8am-9am</c:v>
                </c:pt>
                <c:pt idx="9">
                  <c:v>9am-10am</c:v>
                </c:pt>
                <c:pt idx="10">
                  <c:v>10am-11am</c:v>
                </c:pt>
                <c:pt idx="11">
                  <c:v>11am-12pm</c:v>
                </c:pt>
                <c:pt idx="12">
                  <c:v>12pm-1pm</c:v>
                </c:pt>
                <c:pt idx="13">
                  <c:v>1pm-2pm</c:v>
                </c:pt>
                <c:pt idx="14">
                  <c:v>2pm-3pm</c:v>
                </c:pt>
                <c:pt idx="15">
                  <c:v>3pm-4pm</c:v>
                </c:pt>
                <c:pt idx="16">
                  <c:v>4pm-5pm</c:v>
                </c:pt>
                <c:pt idx="17">
                  <c:v>5pm-6pm</c:v>
                </c:pt>
                <c:pt idx="18">
                  <c:v>6pm-7pm</c:v>
                </c:pt>
                <c:pt idx="19">
                  <c:v>7pm-8pm</c:v>
                </c:pt>
                <c:pt idx="20">
                  <c:v>8pm-9pm</c:v>
                </c:pt>
                <c:pt idx="21">
                  <c:v>9pm-10pm</c:v>
                </c:pt>
                <c:pt idx="22">
                  <c:v>10pm-11pm</c:v>
                </c:pt>
                <c:pt idx="23">
                  <c:v>11pm-12pm</c:v>
                </c:pt>
              </c:strCache>
            </c:strRef>
          </c:cat>
          <c:val>
            <c:numRef>
              <c:f>Sheet1!$D$2:$D$25</c:f>
              <c:numCache>
                <c:formatCode>General</c:formatCode>
                <c:ptCount val="24"/>
                <c:pt idx="0">
                  <c:v>0</c:v>
                </c:pt>
                <c:pt idx="1">
                  <c:v>0</c:v>
                </c:pt>
                <c:pt idx="2">
                  <c:v>0</c:v>
                </c:pt>
                <c:pt idx="3">
                  <c:v>0</c:v>
                </c:pt>
                <c:pt idx="4">
                  <c:v>0</c:v>
                </c:pt>
                <c:pt idx="5">
                  <c:v>0</c:v>
                </c:pt>
                <c:pt idx="6">
                  <c:v>17.5</c:v>
                </c:pt>
                <c:pt idx="7">
                  <c:v>17.5</c:v>
                </c:pt>
                <c:pt idx="8">
                  <c:v>35</c:v>
                </c:pt>
                <c:pt idx="9">
                  <c:v>350</c:v>
                </c:pt>
                <c:pt idx="10">
                  <c:v>770</c:v>
                </c:pt>
                <c:pt idx="11">
                  <c:v>700</c:v>
                </c:pt>
                <c:pt idx="12">
                  <c:v>350</c:v>
                </c:pt>
                <c:pt idx="13">
                  <c:v>350</c:v>
                </c:pt>
                <c:pt idx="14">
                  <c:v>700</c:v>
                </c:pt>
                <c:pt idx="15">
                  <c:v>770</c:v>
                </c:pt>
                <c:pt idx="16">
                  <c:v>700</c:v>
                </c:pt>
                <c:pt idx="17">
                  <c:v>350</c:v>
                </c:pt>
                <c:pt idx="18">
                  <c:v>17.5</c:v>
                </c:pt>
                <c:pt idx="19">
                  <c:v>17.5</c:v>
                </c:pt>
                <c:pt idx="20">
                  <c:v>3.5</c:v>
                </c:pt>
                <c:pt idx="21">
                  <c:v>3.5</c:v>
                </c:pt>
                <c:pt idx="22">
                  <c:v>0</c:v>
                </c:pt>
                <c:pt idx="23">
                  <c:v>0</c:v>
                </c:pt>
              </c:numCache>
            </c:numRef>
          </c:val>
          <c:smooth val="0"/>
          <c:extLst>
            <c:ext xmlns:c16="http://schemas.microsoft.com/office/drawing/2014/chart" uri="{C3380CC4-5D6E-409C-BE32-E72D297353CC}">
              <c16:uniqueId val="{00000002-2FBA-419C-9E42-EE77B1CF25A8}"/>
            </c:ext>
          </c:extLst>
        </c:ser>
        <c:ser>
          <c:idx val="3"/>
          <c:order val="3"/>
          <c:tx>
            <c:strRef>
              <c:f>Sheet1!$E$1</c:f>
              <c:strCache>
                <c:ptCount val="1"/>
                <c:pt idx="0">
                  <c:v>Value Obtained by Customer</c:v>
                </c:pt>
              </c:strCache>
            </c:strRef>
          </c:tx>
          <c:spPr>
            <a:ln w="28575" cap="rnd">
              <a:solidFill>
                <a:schemeClr val="accent4"/>
              </a:solidFill>
              <a:round/>
            </a:ln>
            <a:effectLst/>
          </c:spPr>
          <c:marker>
            <c:symbol val="none"/>
          </c:marker>
          <c:cat>
            <c:strRef>
              <c:f>Sheet1!$A$2:$A$25</c:f>
              <c:strCache>
                <c:ptCount val="24"/>
                <c:pt idx="0">
                  <c:v>12pm-1am</c:v>
                </c:pt>
                <c:pt idx="1">
                  <c:v>1am-2am</c:v>
                </c:pt>
                <c:pt idx="2">
                  <c:v>2am-3am</c:v>
                </c:pt>
                <c:pt idx="3">
                  <c:v>3am-4am</c:v>
                </c:pt>
                <c:pt idx="4">
                  <c:v>4am-5am</c:v>
                </c:pt>
                <c:pt idx="5">
                  <c:v>5am-6am</c:v>
                </c:pt>
                <c:pt idx="6">
                  <c:v>6am-7am</c:v>
                </c:pt>
                <c:pt idx="7">
                  <c:v>7am-8am</c:v>
                </c:pt>
                <c:pt idx="8">
                  <c:v>8am-9am</c:v>
                </c:pt>
                <c:pt idx="9">
                  <c:v>9am-10am</c:v>
                </c:pt>
                <c:pt idx="10">
                  <c:v>10am-11am</c:v>
                </c:pt>
                <c:pt idx="11">
                  <c:v>11am-12pm</c:v>
                </c:pt>
                <c:pt idx="12">
                  <c:v>12pm-1pm</c:v>
                </c:pt>
                <c:pt idx="13">
                  <c:v>1pm-2pm</c:v>
                </c:pt>
                <c:pt idx="14">
                  <c:v>2pm-3pm</c:v>
                </c:pt>
                <c:pt idx="15">
                  <c:v>3pm-4pm</c:v>
                </c:pt>
                <c:pt idx="16">
                  <c:v>4pm-5pm</c:v>
                </c:pt>
                <c:pt idx="17">
                  <c:v>5pm-6pm</c:v>
                </c:pt>
                <c:pt idx="18">
                  <c:v>6pm-7pm</c:v>
                </c:pt>
                <c:pt idx="19">
                  <c:v>7pm-8pm</c:v>
                </c:pt>
                <c:pt idx="20">
                  <c:v>8pm-9pm</c:v>
                </c:pt>
                <c:pt idx="21">
                  <c:v>9pm-10pm</c:v>
                </c:pt>
                <c:pt idx="22">
                  <c:v>10pm-11pm</c:v>
                </c:pt>
                <c:pt idx="23">
                  <c:v>11pm-12pm</c:v>
                </c:pt>
              </c:strCache>
            </c:strRef>
          </c:cat>
          <c:val>
            <c:numRef>
              <c:f>Sheet1!$E$2:$E$25</c:f>
              <c:numCache>
                <c:formatCode>General</c:formatCode>
                <c:ptCount val="24"/>
                <c:pt idx="0">
                  <c:v>0</c:v>
                </c:pt>
                <c:pt idx="1">
                  <c:v>0</c:v>
                </c:pt>
                <c:pt idx="2">
                  <c:v>0</c:v>
                </c:pt>
                <c:pt idx="3">
                  <c:v>0</c:v>
                </c:pt>
                <c:pt idx="4">
                  <c:v>0</c:v>
                </c:pt>
                <c:pt idx="5">
                  <c:v>0</c:v>
                </c:pt>
                <c:pt idx="6">
                  <c:v>18.375</c:v>
                </c:pt>
                <c:pt idx="7">
                  <c:v>18.375</c:v>
                </c:pt>
                <c:pt idx="8">
                  <c:v>36.75</c:v>
                </c:pt>
                <c:pt idx="9">
                  <c:v>367.5</c:v>
                </c:pt>
                <c:pt idx="10">
                  <c:v>808.5</c:v>
                </c:pt>
                <c:pt idx="11">
                  <c:v>735</c:v>
                </c:pt>
                <c:pt idx="12">
                  <c:v>367.5</c:v>
                </c:pt>
                <c:pt idx="13">
                  <c:v>367.5</c:v>
                </c:pt>
                <c:pt idx="14">
                  <c:v>735</c:v>
                </c:pt>
                <c:pt idx="15">
                  <c:v>808.5</c:v>
                </c:pt>
                <c:pt idx="16">
                  <c:v>735</c:v>
                </c:pt>
                <c:pt idx="17">
                  <c:v>367.5</c:v>
                </c:pt>
                <c:pt idx="18">
                  <c:v>18.375</c:v>
                </c:pt>
                <c:pt idx="19">
                  <c:v>18.375</c:v>
                </c:pt>
                <c:pt idx="20">
                  <c:v>3.6749999999999998</c:v>
                </c:pt>
                <c:pt idx="21">
                  <c:v>3.6749999999999998</c:v>
                </c:pt>
                <c:pt idx="22">
                  <c:v>0</c:v>
                </c:pt>
                <c:pt idx="23">
                  <c:v>0</c:v>
                </c:pt>
              </c:numCache>
            </c:numRef>
          </c:val>
          <c:smooth val="0"/>
          <c:extLst>
            <c:ext xmlns:c16="http://schemas.microsoft.com/office/drawing/2014/chart" uri="{C3380CC4-5D6E-409C-BE32-E72D297353CC}">
              <c16:uniqueId val="{00000000-9582-4B02-919D-687E5A6EA1F5}"/>
            </c:ext>
          </c:extLst>
        </c:ser>
        <c:dLbls>
          <c:showLegendKey val="0"/>
          <c:showVal val="0"/>
          <c:showCatName val="0"/>
          <c:showSerName val="0"/>
          <c:showPercent val="0"/>
          <c:showBubbleSize val="0"/>
        </c:dLbls>
        <c:smooth val="0"/>
        <c:axId val="628712784"/>
        <c:axId val="628708848"/>
      </c:lineChart>
      <c:catAx>
        <c:axId val="628712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8708848"/>
        <c:crosses val="autoZero"/>
        <c:auto val="1"/>
        <c:lblAlgn val="ctr"/>
        <c:lblOffset val="100"/>
        <c:noMultiLvlLbl val="0"/>
      </c:catAx>
      <c:valAx>
        <c:axId val="6287088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8712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1/11/2017 9:56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1/11/2017 9:56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mmons.wikimedia.org/wiki/User:Nenntmichruhigip"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en:Creative_Common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creativecommons.org/licenses/by-sa/2.0/deed.en"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mmons.wikimedia.org/wiki/User:Nenntmichruhigip"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commons.wikimedia.org/wiki/User:Nenntmichruhigip"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3EB11B5-CB56-41DC-8ACC-D502B5C632C9}" type="datetime8">
              <a:rPr lang="en-US" smtClean="0"/>
              <a:t>1/11/2017 9:56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19848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Hi,</a:t>
            </a:r>
            <a:r>
              <a:rPr lang="en-GB" b="1" baseline="0" dirty="0"/>
              <a:t> I’m Roger – and I just have been:- </a:t>
            </a:r>
          </a:p>
          <a:p>
            <a:endParaRPr lang="en-GB" baseline="0" dirty="0"/>
          </a:p>
          <a:p>
            <a:r>
              <a:rPr lang="en-GB" baseline="0" dirty="0"/>
              <a:t>I have a team that runs Exchange server for internal operations and provides desktop support. We don’t have a 24x7 support desk. We’ve never run an external support service. </a:t>
            </a:r>
          </a:p>
          <a:p>
            <a:endParaRPr lang="en-GB" baseline="0" dirty="0"/>
          </a:p>
          <a:p>
            <a:r>
              <a:rPr lang="en-GB" baseline="0" dirty="0"/>
              <a:t>We can’t really do this, we shouldn’t really do this. </a:t>
            </a:r>
          </a:p>
          <a:p>
            <a:endParaRPr lang="en-GB" baseline="0" dirty="0"/>
          </a:p>
          <a:p>
            <a:r>
              <a:rPr lang="en-GB" baseline="0" dirty="0"/>
              <a:t>But I can’t really say no either.</a:t>
            </a:r>
          </a:p>
          <a:p>
            <a:endParaRPr lang="en-GB" baseline="0" dirty="0"/>
          </a:p>
          <a:p>
            <a:endParaRPr lang="en-GB"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1/11/2017 3:42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532296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AB2E0C1-2107-4DA2-BB49-BDF54AED96B7}" type="datetime8">
              <a:rPr lang="en-US" smtClean="0"/>
              <a:t>1/11/2017 9:56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90260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1/11/2017 9:56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768501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621663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sz="900" b="1" dirty="0">
                <a:gradFill>
                  <a:gsLst>
                    <a:gs pos="2917">
                      <a:schemeClr val="tx1"/>
                    </a:gs>
                    <a:gs pos="30000">
                      <a:schemeClr val="tx1"/>
                    </a:gs>
                  </a:gsLst>
                  <a:lin ang="5400000" scaled="0"/>
                </a:gradFill>
              </a:rPr>
              <a:t>Mo – Sales:</a:t>
            </a:r>
            <a:r>
              <a:rPr lang="en-GB" sz="900" b="1" baseline="0" dirty="0">
                <a:gradFill>
                  <a:gsLst>
                    <a:gs pos="2917">
                      <a:schemeClr val="tx1"/>
                    </a:gs>
                    <a:gs pos="30000">
                      <a:schemeClr val="tx1"/>
                    </a:gs>
                  </a:gsLst>
                  <a:lin ang="5400000" scaled="0"/>
                </a:gradFill>
              </a:rPr>
              <a:t> </a:t>
            </a:r>
            <a:r>
              <a:rPr lang="en-GB" sz="900" dirty="0">
                <a:gradFill>
                  <a:gsLst>
                    <a:gs pos="2917">
                      <a:schemeClr val="tx1"/>
                    </a:gs>
                    <a:gs pos="30000">
                      <a:schemeClr val="tx1"/>
                    </a:gs>
                  </a:gsLst>
                  <a:lin ang="5400000" scaled="0"/>
                </a:gradFill>
              </a:rPr>
              <a:t>We have a new revenue model</a:t>
            </a:r>
            <a:r>
              <a:rPr lang="en-GB" sz="900" baseline="0" dirty="0">
                <a:gradFill>
                  <a:gsLst>
                    <a:gs pos="2917">
                      <a:schemeClr val="tx1"/>
                    </a:gs>
                    <a:gs pos="30000">
                      <a:schemeClr val="tx1"/>
                    </a:gs>
                  </a:gsLst>
                  <a:lin ang="5400000" scaled="0"/>
                </a:gradFill>
              </a:rPr>
              <a:t> which matches the consumer demand, and I can sell more of these.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b="1" dirty="0">
                <a:gradFill>
                  <a:gsLst>
                    <a:gs pos="2917">
                      <a:schemeClr val="tx1"/>
                    </a:gs>
                    <a:gs pos="30000">
                      <a:schemeClr val="tx1"/>
                    </a:gs>
                  </a:gsLst>
                  <a:lin ang="5400000" scaled="0"/>
                </a:gradFill>
              </a:rPr>
              <a:t>Will - CTO: </a:t>
            </a:r>
            <a:r>
              <a:rPr lang="en-GB" sz="900" dirty="0">
                <a:gradFill>
                  <a:gsLst>
                    <a:gs pos="2917">
                      <a:schemeClr val="tx1"/>
                    </a:gs>
                    <a:gs pos="30000">
                      <a:schemeClr val="tx1"/>
                    </a:gs>
                  </a:gsLst>
                  <a:lin ang="5400000" scaled="0"/>
                </a:gradFill>
              </a:rPr>
              <a:t>For the first 36 months, this model is significantly less profitable</a:t>
            </a:r>
            <a:r>
              <a:rPr lang="en-GB" sz="900" baseline="0" dirty="0">
                <a:gradFill>
                  <a:gsLst>
                    <a:gs pos="2917">
                      <a:schemeClr val="tx1"/>
                    </a:gs>
                    <a:gs pos="30000">
                      <a:schemeClr val="tx1"/>
                    </a:gs>
                  </a:gsLst>
                  <a:lin ang="5400000" scaled="0"/>
                </a:gradFill>
              </a:rPr>
              <a:t> as compared to traditional software purchasing. But we plugged the gap till the launch of ProductXaaS. We had to make some operational tweaks to the existing package to run effectively in the cloud.  But it runs.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900" baseline="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b="1" baseline="0" dirty="0">
                <a:gradFill>
                  <a:gsLst>
                    <a:gs pos="2917">
                      <a:schemeClr val="tx1"/>
                    </a:gs>
                    <a:gs pos="30000">
                      <a:schemeClr val="tx1"/>
                    </a:gs>
                  </a:gsLst>
                  <a:lin ang="5400000" scaled="0"/>
                </a:gradFill>
              </a:rPr>
              <a:t>John – CIO: </a:t>
            </a:r>
            <a:r>
              <a:rPr lang="en-GB" sz="900" b="0" baseline="0" dirty="0">
                <a:gradFill>
                  <a:gsLst>
                    <a:gs pos="2917">
                      <a:schemeClr val="tx1"/>
                    </a:gs>
                    <a:gs pos="30000">
                      <a:schemeClr val="tx1"/>
                    </a:gs>
                  </a:gsLst>
                  <a:lin ang="5400000" scaled="0"/>
                </a:gradFill>
              </a:rPr>
              <a:t>I have additional strain and responsibilities on my team with no extra budget or resource. The hosting cost of this application is far higher than it needs to be.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900" b="0" baseline="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900" b="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900" b="1" dirty="0">
              <a:gradFill>
                <a:gsLst>
                  <a:gs pos="2917">
                    <a:schemeClr val="tx1"/>
                  </a:gs>
                  <a:gs pos="30000">
                    <a:schemeClr val="tx1"/>
                  </a:gs>
                </a:gsLst>
                <a:lin ang="5400000" scaled="0"/>
              </a:gradFill>
            </a:endParaRPr>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661423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sz="900" b="1" baseline="0" dirty="0">
                <a:gradFill>
                  <a:gsLst>
                    <a:gs pos="2917">
                      <a:schemeClr val="tx1"/>
                    </a:gs>
                    <a:gs pos="30000">
                      <a:schemeClr val="tx1"/>
                    </a:gs>
                  </a:gsLst>
                  <a:lin ang="5400000" scaled="0"/>
                </a:gradFill>
              </a:rPr>
              <a:t>Mo: </a:t>
            </a:r>
            <a:r>
              <a:rPr lang="en-GB" sz="900" b="0" baseline="0" dirty="0">
                <a:gradFill>
                  <a:gsLst>
                    <a:gs pos="2917">
                      <a:schemeClr val="tx1"/>
                    </a:gs>
                    <a:gs pos="30000">
                      <a:schemeClr val="tx1"/>
                    </a:gs>
                  </a:gsLst>
                  <a:lin ang="5400000" scaled="0"/>
                </a:gradFill>
              </a:rPr>
              <a:t>We delivered your service, on time, on budget and working.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900" b="1" baseline="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b="1" baseline="0" dirty="0">
                <a:gradFill>
                  <a:gsLst>
                    <a:gs pos="2917">
                      <a:schemeClr val="tx1"/>
                    </a:gs>
                    <a:gs pos="30000">
                      <a:schemeClr val="tx1"/>
                    </a:gs>
                  </a:gsLst>
                  <a:lin ang="5400000" scaled="0"/>
                </a:gradFill>
              </a:rPr>
              <a:t>Germaine: </a:t>
            </a:r>
            <a:r>
              <a:rPr lang="en-GB" sz="900" b="0" baseline="0" dirty="0">
                <a:gradFill>
                  <a:gsLst>
                    <a:gs pos="2917">
                      <a:schemeClr val="tx1"/>
                    </a:gs>
                    <a:gs pos="30000">
                      <a:schemeClr val="tx1"/>
                    </a:gs>
                  </a:gsLst>
                  <a:lin ang="5400000" scaled="0"/>
                </a:gradFill>
              </a:rPr>
              <a:t>But you promised me all of these SaaS features.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900" b="0" baseline="0" dirty="0">
              <a:gradFill>
                <a:gsLst>
                  <a:gs pos="2917">
                    <a:schemeClr val="tx1"/>
                  </a:gs>
                  <a:gs pos="30000">
                    <a:schemeClr val="tx1"/>
                  </a:gs>
                </a:gsLst>
                <a:lin ang="5400000" scaled="0"/>
              </a:gradFill>
            </a:endParaRP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GB" sz="900" b="0" baseline="0" dirty="0">
                <a:gradFill>
                  <a:gsLst>
                    <a:gs pos="2917">
                      <a:schemeClr val="tx1"/>
                    </a:gs>
                    <a:gs pos="30000">
                      <a:schemeClr val="tx1"/>
                    </a:gs>
                  </a:gsLst>
                  <a:lin ang="5400000" scaled="0"/>
                </a:gradFill>
              </a:rPr>
              <a:t>Incremental updates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GB" sz="900" b="0" baseline="0" dirty="0">
                <a:gradFill>
                  <a:gsLst>
                    <a:gs pos="2917">
                      <a:schemeClr val="tx1"/>
                    </a:gs>
                    <a:gs pos="30000">
                      <a:schemeClr val="tx1"/>
                    </a:gs>
                  </a:gsLst>
                  <a:lin ang="5400000" scaled="0"/>
                </a:gradFill>
              </a:rPr>
              <a:t>True Single Sign On</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GB" sz="900" b="0" baseline="0" dirty="0">
                <a:gradFill>
                  <a:gsLst>
                    <a:gs pos="2917">
                      <a:schemeClr val="tx1"/>
                    </a:gs>
                    <a:gs pos="30000">
                      <a:schemeClr val="tx1"/>
                    </a:gs>
                  </a:gsLst>
                  <a:lin ang="5400000" scaled="0"/>
                </a:gradFill>
              </a:rPr>
              <a:t>Cloud Integration </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GB" sz="900" b="0" baseline="0" dirty="0">
                <a:gradFill>
                  <a:gsLst>
                    <a:gs pos="2917">
                      <a:schemeClr val="tx1"/>
                    </a:gs>
                    <a:gs pos="30000">
                      <a:schemeClr val="tx1"/>
                    </a:gs>
                  </a:gsLst>
                  <a:lin ang="5400000" scaled="0"/>
                </a:gradFill>
              </a:rPr>
              <a:t>The service is sluggish at certain times (month end)</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GB" sz="900" b="0" baseline="0" dirty="0">
                <a:gradFill>
                  <a:gsLst>
                    <a:gs pos="2917">
                      <a:schemeClr val="tx1"/>
                    </a:gs>
                    <a:gs pos="30000">
                      <a:schemeClr val="tx1"/>
                    </a:gs>
                  </a:gsLst>
                  <a:lin ang="5400000" scaled="0"/>
                </a:gradFill>
              </a:rPr>
              <a:t>Reports take a very long time to run. </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GB" sz="900" b="0" baseline="0" dirty="0">
                <a:gradFill>
                  <a:gsLst>
                    <a:gs pos="2917">
                      <a:schemeClr val="tx1"/>
                    </a:gs>
                    <a:gs pos="30000">
                      <a:schemeClr val="tx1"/>
                    </a:gs>
                  </a:gsLst>
                  <a:lin ang="5400000" scaled="0"/>
                </a:gradFill>
              </a:rPr>
              <a:t>It takes a long time for you to deliver new features. </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GB" sz="900" b="0" baseline="0" dirty="0">
              <a:gradFill>
                <a:gsLst>
                  <a:gs pos="2917">
                    <a:schemeClr val="tx1"/>
                  </a:gs>
                  <a:gs pos="30000">
                    <a:schemeClr val="tx1"/>
                  </a:gs>
                </a:gsLst>
                <a:lin ang="5400000" scaled="0"/>
              </a:gradFill>
            </a:endParaRPr>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1/11/2017 9:56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523567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1/11/2017 9:56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54680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AB2E0C1-2107-4DA2-BB49-BDF54AED96B7}" type="datetime8">
              <a:rPr lang="en-US" smtClean="0"/>
              <a:t>1/11/2017 9:56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1693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Price</a:t>
            </a:r>
            <a:r>
              <a:rPr lang="en-GB" baseline="0" dirty="0"/>
              <a:t> :- was a fixed price (1/32) of their licence fee, but didn’t incorporate service operating costs, only a support charge.</a:t>
            </a:r>
          </a:p>
          <a:p>
            <a:endParaRPr lang="en-GB" baseline="0" dirty="0"/>
          </a:p>
          <a:p>
            <a:r>
              <a:rPr lang="en-GB" baseline="0" dirty="0"/>
              <a:t>Cost of Service is largely fixed in an IaaS environment as you are usually running VM’s. </a:t>
            </a:r>
          </a:p>
          <a:p>
            <a:endParaRPr lang="en-GB" baseline="0" dirty="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27207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Move to pricing</a:t>
            </a:r>
            <a:r>
              <a:rPr lang="en-GB" baseline="0" dirty="0"/>
              <a:t> based on business  / consumer value, not on cost + markup.</a:t>
            </a:r>
          </a:p>
          <a:p>
            <a:endParaRPr lang="en-GB" baseline="0" dirty="0"/>
          </a:p>
          <a:p>
            <a:r>
              <a:rPr lang="en-GB" dirty="0"/>
              <a:t>You are</a:t>
            </a:r>
            <a:r>
              <a:rPr lang="en-GB" baseline="0" dirty="0"/>
              <a:t> not just reselling cloud, it is </a:t>
            </a:r>
            <a:r>
              <a:rPr lang="en-GB" b="1" u="sng" baseline="0" dirty="0"/>
              <a:t>your IP</a:t>
            </a:r>
            <a:r>
              <a:rPr lang="en-GB" b="1" u="none" baseline="0" dirty="0"/>
              <a:t> </a:t>
            </a:r>
            <a:r>
              <a:rPr lang="en-GB" b="0" u="none" baseline="0" dirty="0"/>
              <a:t>that is valuable, that is what you are really selling to the end-customer, everything else is just plumbing, and your price should scale based on how much of that service / IP your customer consumes. </a:t>
            </a:r>
          </a:p>
          <a:p>
            <a:endParaRPr lang="en-GB" b="0" u="none" baseline="0" dirty="0"/>
          </a:p>
          <a:p>
            <a:r>
              <a:rPr lang="en-GB" b="0" u="none" baseline="0" dirty="0"/>
              <a:t>Once you do that – a serverless model where your costs scale based on how much of our services / IP you consume starts to make much, much more sense.</a:t>
            </a:r>
          </a:p>
          <a:p>
            <a:endParaRPr lang="en-GB" b="0" u="none" baseline="0" dirty="0"/>
          </a:p>
          <a:p>
            <a:endParaRPr lang="en-GB" b="0" u="none"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1/11/2017 3:44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26193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Background from :-</a:t>
            </a:r>
          </a:p>
          <a:p>
            <a:r>
              <a:rPr lang="en-US" dirty="0" err="1"/>
              <a:t>Licence</a:t>
            </a:r>
            <a:r>
              <a:rPr lang="en-US" dirty="0"/>
              <a:t> http://artlibre.org/licence/lal/en/</a:t>
            </a:r>
          </a:p>
          <a:p>
            <a:endParaRPr lang="en-US" dirty="0"/>
          </a:p>
          <a:p>
            <a:r>
              <a:rPr lang="en-GB" dirty="0" err="1">
                <a:effectLst/>
                <a:hlinkClick r:id="rId3" tooltip="User:Nenntmichruhigip"/>
              </a:rPr>
              <a:t>User:nenntmichruhigip</a:t>
            </a:r>
            <a:r>
              <a:rPr lang="en-GB" dirty="0">
                <a:effectLst/>
              </a:rPr>
              <a:t> on Wikimedia Commons </a:t>
            </a:r>
          </a:p>
          <a:p>
            <a:endParaRPr lang="en-GB" dirty="0">
              <a:effectLst/>
            </a:endParaRPr>
          </a:p>
          <a:p>
            <a:r>
              <a:rPr lang="en-US" dirty="0"/>
              <a:t>https://commons.wikimedia.org/wiki/Category:Train_station_platform_gap_fillers#/media/File:ET2010_928_Trittstufe.jpg</a:t>
            </a:r>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3EB11B5-CB56-41DC-8ACC-D502B5C632C9}" type="datetime8">
              <a:rPr lang="en-US" smtClean="0"/>
              <a:t>1/11/2017 3:48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really</a:t>
            </a:r>
            <a:r>
              <a:rPr lang="en-GB" baseline="0" dirty="0"/>
              <a:t> happened here ? </a:t>
            </a:r>
          </a:p>
          <a:p>
            <a:endParaRPr lang="en-GB" baseline="0" dirty="0"/>
          </a:p>
          <a:p>
            <a:endParaRPr lang="en-GB" dirty="0"/>
          </a:p>
          <a:p>
            <a:endParaRPr lang="en-GB" dirty="0"/>
          </a:p>
          <a:p>
            <a:r>
              <a:rPr lang="en-GB" dirty="0"/>
              <a:t>https://commons.wikimedia.org/wiki/File:Dangerous_Cliff_Edge_(2258425643).jpg</a:t>
            </a:r>
          </a:p>
          <a:p>
            <a:endParaRPr lang="en-GB" dirty="0"/>
          </a:p>
          <a:p>
            <a:r>
              <a:rPr lang="en-GB" dirty="0">
                <a:effectLst/>
              </a:rPr>
              <a:t>This file is licensed under the </a:t>
            </a:r>
            <a:r>
              <a:rPr lang="en-GB" dirty="0">
                <a:effectLst/>
                <a:hlinkClick r:id="rId3" tooltip="w:en:Creative Commons"/>
              </a:rPr>
              <a:t>Creative Commons</a:t>
            </a:r>
            <a:r>
              <a:rPr lang="en-GB" dirty="0">
                <a:effectLst/>
              </a:rPr>
              <a:t> </a:t>
            </a:r>
            <a:r>
              <a:rPr lang="en-GB" dirty="0">
                <a:effectLst/>
                <a:hlinkClick r:id="rId4"/>
              </a:rPr>
              <a:t>Attribution-Share Alike 2.0 Generic</a:t>
            </a:r>
            <a:r>
              <a:rPr lang="en-GB" dirty="0">
                <a:effectLst/>
              </a:rPr>
              <a:t> license.</a:t>
            </a:r>
            <a:endParaRPr lang="en-GB" dirty="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1/11/2017 3:44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63762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1/11/2017 3:44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91460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Price</a:t>
            </a:r>
            <a:r>
              <a:rPr lang="en-GB" baseline="0" dirty="0"/>
              <a:t> :- was a fixed price (1/32) of their licence fee, but didn’t incorporate service operating costs, only a support charge.</a:t>
            </a:r>
          </a:p>
          <a:p>
            <a:endParaRPr lang="en-GB" baseline="0" dirty="0"/>
          </a:p>
          <a:p>
            <a:r>
              <a:rPr lang="en-GB" baseline="0" dirty="0"/>
              <a:t>Cost of Service is largely fixed in an IaaS environment as you are usually running VM’s. </a:t>
            </a:r>
          </a:p>
          <a:p>
            <a:endParaRPr lang="en-GB" baseline="0" dirty="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1/11/2017 3:44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1788239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Price</a:t>
            </a:r>
            <a:r>
              <a:rPr lang="en-GB" baseline="0" dirty="0"/>
              <a:t> :- was a fixed price (1/32) of their licence fee, but didn’t incorporate service operating costs, only a support charge.</a:t>
            </a:r>
          </a:p>
          <a:p>
            <a:endParaRPr lang="en-GB" baseline="0" dirty="0"/>
          </a:p>
          <a:p>
            <a:r>
              <a:rPr lang="en-GB" baseline="0" dirty="0"/>
              <a:t>Cost of Service is largely fixed in an IaaS environment as you are usually running VM’s. </a:t>
            </a:r>
          </a:p>
          <a:p>
            <a:endParaRPr lang="en-GB" baseline="0" dirty="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1/11/2017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92127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In this model, the more money you pay to us, the more money you make, we are partners in your service. </a:t>
            </a:r>
          </a:p>
          <a:p>
            <a:endParaRPr lang="en-GB" baseline="0"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1/11/2017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311121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In this model, the more money you pay to us, the more money you make, we are partners in your service. </a:t>
            </a:r>
          </a:p>
          <a:p>
            <a:endParaRPr lang="en-GB" baseline="0" dirty="0"/>
          </a:p>
          <a:p>
            <a:endParaRPr lang="en-GB" baseline="0" dirty="0"/>
          </a:p>
          <a:p>
            <a:endParaRPr lang="en-GB" baseline="0"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1/11/2017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920358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AB2E0C1-2107-4DA2-BB49-BDF54AED96B7}" type="datetime8">
              <a:rPr lang="en-US" smtClean="0"/>
              <a:t>1/11/2017 3:46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94234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sz="900" dirty="0">
                <a:gradFill>
                  <a:gsLst>
                    <a:gs pos="2917">
                      <a:schemeClr val="tx1"/>
                    </a:gs>
                    <a:gs pos="30000">
                      <a:schemeClr val="tx1"/>
                    </a:gs>
                  </a:gsLst>
                  <a:lin ang="5400000" scaled="0"/>
                </a:gradFill>
              </a:rPr>
              <a:t>It is possible to build sites and apps that run </a:t>
            </a:r>
            <a:r>
              <a:rPr lang="en-GB" sz="900" b="1" dirty="0">
                <a:gradFill>
                  <a:gsLst>
                    <a:gs pos="2917">
                      <a:schemeClr val="tx1"/>
                    </a:gs>
                    <a:gs pos="30000">
                      <a:schemeClr val="tx1"/>
                    </a:gs>
                  </a:gsLst>
                  <a:lin ang="5400000" scaled="0"/>
                </a:gradFill>
              </a:rPr>
              <a:t>only </a:t>
            </a:r>
            <a:r>
              <a:rPr lang="en-GB" sz="900" dirty="0">
                <a:gradFill>
                  <a:gsLst>
                    <a:gs pos="2917">
                      <a:schemeClr val="tx1"/>
                    </a:gs>
                    <a:gs pos="30000">
                      <a:schemeClr val="tx1"/>
                    </a:gs>
                  </a:gsLst>
                  <a:lin ang="5400000" scaled="0"/>
                </a:gradFill>
              </a:rPr>
              <a:t>on these services, to leverage consumption based pricing and build high-performance sites and apps that scale linearly and predictably, with costs that scale linearly and predictably.</a:t>
            </a:r>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1/11/2017 3:46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749227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Billed by runtime of transactions, pay truly upon usage, not ‘near to’ estimated / provisioned usage.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Forget about how many servers you need, only care about how many you transactions that want to charge for.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Want to bootstrap a service quickly, with minimal investment – serverless based plans are disposable.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Only pay for what you actually consume, let Microsoft take the risk and revenue hit of provisioning and reserving a massive pool of server hardware.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CB5568C-11AE-48B7-9B16-C02677ED33D1}" type="datetime8">
              <a:rPr lang="en-US" smtClean="0"/>
              <a:t>1/11/2017 3:46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53193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Open</a:t>
            </a:r>
            <a:r>
              <a:rPr lang="en-GB" b="1" baseline="0" dirty="0"/>
              <a:t> portal and create a new Function App call it Demo12012017</a:t>
            </a:r>
          </a:p>
          <a:p>
            <a:endParaRPr lang="en-GB" b="1" baseline="0" dirty="0"/>
          </a:p>
          <a:p>
            <a:r>
              <a:rPr lang="en-GB" b="1" baseline="0" dirty="0"/>
              <a:t>OR open bash </a:t>
            </a:r>
          </a:p>
          <a:p>
            <a:endParaRPr lang="en-GB" b="1" baseline="0" dirty="0"/>
          </a:p>
          <a:p>
            <a:r>
              <a:rPr lang="en-GB" dirty="0" err="1"/>
              <a:t>func</a:t>
            </a:r>
            <a:r>
              <a:rPr lang="en-GB" dirty="0"/>
              <a:t> new </a:t>
            </a:r>
            <a:r>
              <a:rPr lang="en-GB" dirty="0" err="1"/>
              <a:t>functionApp</a:t>
            </a:r>
            <a:r>
              <a:rPr lang="en-GB" dirty="0"/>
              <a:t> </a:t>
            </a:r>
            <a:r>
              <a:rPr lang="en-GB" dirty="0" err="1"/>
              <a:t>myFuncApp</a:t>
            </a:r>
            <a:endParaRPr lang="en-GB" dirty="0"/>
          </a:p>
          <a:p>
            <a:endParaRPr lang="en-GB" b="1" baseline="0" dirty="0"/>
          </a:p>
          <a:p>
            <a:r>
              <a:rPr lang="en-GB" baseline="0" dirty="0"/>
              <a:t>Highlight the different types of plan option and what they mean. </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	- The Consumption plan lets you pay-per-execution and dynamically allocates resources based on your app's load. </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	-</a:t>
            </a:r>
            <a:r>
              <a:rPr lang="en-GB" sz="900" kern="1200" baseline="0" dirty="0">
                <a:solidFill>
                  <a:schemeClr val="tx1"/>
                </a:solidFill>
                <a:effectLst/>
                <a:latin typeface="Segoe UI Light" pitchFamily="34" charset="0"/>
                <a:ea typeface="+mn-ea"/>
                <a:cs typeface="+mn-cs"/>
              </a:rPr>
              <a:t> </a:t>
            </a:r>
            <a:r>
              <a:rPr lang="en-GB" sz="900" kern="1200" dirty="0">
                <a:solidFill>
                  <a:schemeClr val="tx1"/>
                </a:solidFill>
                <a:effectLst/>
                <a:latin typeface="Segoe UI Light" pitchFamily="34" charset="0"/>
                <a:ea typeface="+mn-ea"/>
                <a:cs typeface="+mn-cs"/>
              </a:rPr>
              <a:t>App Service Plans let you use a predefined capacity allocation with predictable costs and scale.</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baseline="0" dirty="0"/>
              <a:t>Choose the serverless plan.</a:t>
            </a:r>
          </a:p>
          <a:p>
            <a:r>
              <a:rPr lang="en-GB" b="1" baseline="0" dirty="0"/>
              <a:t>Create a new C# Http Function with function auth and call it BillingTelemetry </a:t>
            </a:r>
          </a:p>
          <a:p>
            <a:r>
              <a:rPr lang="en-GB" baseline="0" dirty="0"/>
              <a:t>Add this code….</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using </a:t>
            </a:r>
            <a:r>
              <a:rPr lang="en-GB" dirty="0" err="1"/>
              <a:t>System.Net</a:t>
            </a:r>
            <a:r>
              <a:rPr lang="en-GB" dirty="0"/>
              <a:t>;</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public static async Task&lt;</a:t>
            </a:r>
            <a:r>
              <a:rPr lang="en-GB" dirty="0" err="1"/>
              <a:t>HttpResponseMessage</a:t>
            </a:r>
            <a:r>
              <a:rPr lang="en-GB" dirty="0"/>
              <a:t>&gt; Run(</a:t>
            </a:r>
            <a:r>
              <a:rPr lang="en-GB" dirty="0" err="1"/>
              <a:t>HttpRequestMessage</a:t>
            </a:r>
            <a:r>
              <a:rPr lang="en-GB" dirty="0"/>
              <a:t> </a:t>
            </a:r>
            <a:r>
              <a:rPr lang="en-GB" dirty="0" err="1"/>
              <a:t>req</a:t>
            </a:r>
            <a:r>
              <a:rPr lang="en-GB" dirty="0"/>
              <a:t>, </a:t>
            </a:r>
            <a:r>
              <a:rPr lang="en-GB" dirty="0" err="1"/>
              <a:t>TraceWriter</a:t>
            </a:r>
            <a:r>
              <a:rPr lang="en-GB" dirty="0"/>
              <a:t> log)</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    </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	// parse query parameter    </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	string module = </a:t>
            </a:r>
            <a:r>
              <a:rPr lang="en-GB" dirty="0" err="1"/>
              <a:t>req.GetQueryNameValuePairs</a:t>
            </a:r>
            <a:r>
              <a:rPr lang="en-GB" dirty="0"/>
              <a:t>().</a:t>
            </a:r>
            <a:r>
              <a:rPr lang="en-GB" dirty="0" err="1"/>
              <a:t>FirstOrDefault</a:t>
            </a:r>
            <a:r>
              <a:rPr lang="en-GB" dirty="0"/>
              <a:t>(q =&gt; </a:t>
            </a:r>
            <a:r>
              <a:rPr lang="en-GB" dirty="0" err="1"/>
              <a:t>string.Compare</a:t>
            </a:r>
            <a:r>
              <a:rPr lang="en-GB" dirty="0"/>
              <a:t>(</a:t>
            </a:r>
            <a:r>
              <a:rPr lang="en-GB" dirty="0" err="1"/>
              <a:t>q.Key</a:t>
            </a:r>
            <a:r>
              <a:rPr lang="en-GB" dirty="0"/>
              <a:t>, "module", true) == 0).Value;    </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	string tenant = </a:t>
            </a:r>
            <a:r>
              <a:rPr lang="en-GB" dirty="0" err="1"/>
              <a:t>req.GetQueryNameValuePairs</a:t>
            </a:r>
            <a:r>
              <a:rPr lang="en-GB" dirty="0"/>
              <a:t>().</a:t>
            </a:r>
            <a:r>
              <a:rPr lang="en-GB" dirty="0" err="1"/>
              <a:t>FirstOrDefault</a:t>
            </a:r>
            <a:r>
              <a:rPr lang="en-GB" dirty="0"/>
              <a:t>(q =&gt; </a:t>
            </a:r>
            <a:r>
              <a:rPr lang="en-GB" dirty="0" err="1"/>
              <a:t>string.Compare</a:t>
            </a:r>
            <a:r>
              <a:rPr lang="en-GB" dirty="0"/>
              <a:t>(</a:t>
            </a:r>
            <a:r>
              <a:rPr lang="en-GB" dirty="0" err="1"/>
              <a:t>q.Key</a:t>
            </a:r>
            <a:r>
              <a:rPr lang="en-GB" dirty="0"/>
              <a:t>, "tenant", true) == 0).Value;    </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	string feature = </a:t>
            </a:r>
            <a:r>
              <a:rPr lang="en-GB" dirty="0" err="1"/>
              <a:t>req.GetQueryNameValuePairs</a:t>
            </a:r>
            <a:r>
              <a:rPr lang="en-GB" dirty="0"/>
              <a:t>().</a:t>
            </a:r>
            <a:r>
              <a:rPr lang="en-GB" dirty="0" err="1"/>
              <a:t>FirstOrDefault</a:t>
            </a:r>
            <a:r>
              <a:rPr lang="en-GB" dirty="0"/>
              <a:t>(q =&gt; </a:t>
            </a:r>
            <a:r>
              <a:rPr lang="en-GB" dirty="0" err="1"/>
              <a:t>string.Compare</a:t>
            </a:r>
            <a:r>
              <a:rPr lang="en-GB" dirty="0"/>
              <a:t>(</a:t>
            </a:r>
            <a:r>
              <a:rPr lang="en-GB" dirty="0" err="1"/>
              <a:t>q.Key</a:t>
            </a:r>
            <a:r>
              <a:rPr lang="en-GB" dirty="0"/>
              <a:t>, "feature", true) == 0).Value;    </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 </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	</a:t>
            </a:r>
            <a:r>
              <a:rPr lang="en-GB" dirty="0" err="1"/>
              <a:t>log.Info</a:t>
            </a:r>
            <a:r>
              <a:rPr lang="en-GB" dirty="0"/>
              <a:t>($"{</a:t>
            </a:r>
            <a:r>
              <a:rPr lang="en-GB" dirty="0" err="1"/>
              <a:t>DateTime.Now.ToString</a:t>
            </a:r>
            <a:r>
              <a:rPr lang="en-GB" dirty="0"/>
              <a:t>()}|{module}|{tenant}|{feature}");            </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	return </a:t>
            </a:r>
            <a:r>
              <a:rPr lang="en-GB" dirty="0" err="1"/>
              <a:t>req.CreateResponse</a:t>
            </a:r>
            <a:r>
              <a:rPr lang="en-GB" dirty="0"/>
              <a:t>(</a:t>
            </a:r>
            <a:r>
              <a:rPr lang="en-GB" dirty="0" err="1"/>
              <a:t>HttpStatusCode.OK</a:t>
            </a:r>
            <a:r>
              <a:rPr lang="en-GB" dirty="0"/>
              <a:t>, $"Logged a login from {module}|{tenant}|{feature}");</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a:t>
            </a:r>
          </a:p>
          <a:p>
            <a:endParaRPr lang="en-GB" baseline="0" dirty="0"/>
          </a:p>
          <a:p>
            <a:r>
              <a:rPr lang="en-GB" baseline="0" dirty="0"/>
              <a:t>-- Show the bindings in the </a:t>
            </a:r>
            <a:r>
              <a:rPr lang="en-GB" baseline="0" dirty="0" err="1"/>
              <a:t>gui</a:t>
            </a:r>
            <a:r>
              <a:rPr lang="en-GB" baseline="0" dirty="0"/>
              <a:t>. </a:t>
            </a:r>
          </a:p>
          <a:p>
            <a:endParaRPr lang="en-GB" baseline="0" dirty="0"/>
          </a:p>
          <a:p>
            <a:r>
              <a:rPr lang="en-GB" baseline="0" dirty="0"/>
              <a:t>Run the function by hitting from a web browser</a:t>
            </a:r>
          </a:p>
          <a:p>
            <a:endParaRPr lang="en-GB"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baseline="0" dirty="0"/>
              <a:t>https://demo12012017.azurewebsites.net/api/BillingTelemetry?module=Main&amp;tenant=willeastbury&amp;feature=logon&amp;code=</a:t>
            </a:r>
            <a:r>
              <a:rPr lang="en-GB" dirty="0">
                <a:effectLst/>
              </a:rPr>
              <a:t>2aC91aH/Pa3LzoBfb5/viSKSfceQo1FLTB2FEtMJIV4jjm4/HpO9Hg==</a:t>
            </a:r>
            <a:endParaRPr lang="en-GB" baseline="0" dirty="0"/>
          </a:p>
          <a:p>
            <a:endParaRPr lang="en-GB" baseline="0" dirty="0"/>
          </a:p>
          <a:p>
            <a:r>
              <a:rPr lang="en-GB" b="1" baseline="0" dirty="0"/>
              <a:t>Do the same for a PowerShell http function </a:t>
            </a:r>
          </a:p>
          <a:p>
            <a:endParaRPr lang="en-GB" baseline="0" dirty="0"/>
          </a:p>
          <a:p>
            <a:r>
              <a:rPr lang="en-GB" baseline="0" dirty="0"/>
              <a:t>$</a:t>
            </a:r>
            <a:r>
              <a:rPr lang="en-GB" baseline="0" dirty="0" err="1"/>
              <a:t>requestBody</a:t>
            </a:r>
            <a:r>
              <a:rPr lang="en-GB" baseline="0" dirty="0"/>
              <a:t> = Get-Content $</a:t>
            </a:r>
            <a:r>
              <a:rPr lang="en-GB" baseline="0" dirty="0" err="1"/>
              <a:t>req</a:t>
            </a:r>
            <a:r>
              <a:rPr lang="en-GB" baseline="0" dirty="0"/>
              <a:t> -Raw | </a:t>
            </a:r>
            <a:r>
              <a:rPr lang="en-GB" baseline="0" dirty="0" err="1"/>
              <a:t>ConvertFrom</a:t>
            </a:r>
            <a:r>
              <a:rPr lang="en-GB" baseline="0" dirty="0"/>
              <a:t>-Json</a:t>
            </a:r>
          </a:p>
          <a:p>
            <a:r>
              <a:rPr lang="en-GB" baseline="0" dirty="0"/>
              <a:t>$d = (get-date)</a:t>
            </a:r>
          </a:p>
          <a:p>
            <a:r>
              <a:rPr lang="en-GB" baseline="0" dirty="0"/>
              <a:t>Write-Output "$d| Logged a login from $</a:t>
            </a:r>
            <a:r>
              <a:rPr lang="en-GB" baseline="0" dirty="0" err="1"/>
              <a:t>req_query_module</a:t>
            </a:r>
            <a:r>
              <a:rPr lang="en-GB" baseline="0" dirty="0"/>
              <a:t>|$</a:t>
            </a:r>
            <a:r>
              <a:rPr lang="en-GB" baseline="0" dirty="0" err="1"/>
              <a:t>req_query_tenant</a:t>
            </a:r>
            <a:r>
              <a:rPr lang="en-GB" baseline="0" dirty="0"/>
              <a:t>|$</a:t>
            </a:r>
            <a:r>
              <a:rPr lang="en-GB" baseline="0" dirty="0" err="1"/>
              <a:t>req_query_feature</a:t>
            </a:r>
            <a:r>
              <a:rPr lang="en-GB" baseline="0" dirty="0"/>
              <a:t>“</a:t>
            </a:r>
          </a:p>
          <a:p>
            <a:endParaRPr lang="en-GB" baseline="0" dirty="0"/>
          </a:p>
          <a:p>
            <a:r>
              <a:rPr lang="en-GB" baseline="0" dirty="0"/>
              <a:t>https://demo12012017.azurewebsites.net/api/HttpTriggerPowerShell2?code=2aC91aH/Pa3LzoBfb5/viSKSfceQo1FLTB2FEtMJIV4jjm4/HpO9Hg==&amp;module=test&amp;tenant=test2&amp;feature=test34</a:t>
            </a:r>
          </a:p>
          <a:p>
            <a:endParaRPr lang="en-GB" dirty="0"/>
          </a:p>
          <a:p>
            <a:r>
              <a:rPr lang="en-GB" dirty="0"/>
              <a:t>If time left</a:t>
            </a:r>
            <a:r>
              <a:rPr lang="en-GB" baseline="0" dirty="0"/>
              <a:t> over then go to </a:t>
            </a:r>
            <a:r>
              <a:rPr lang="en-GB" baseline="0" dirty="0" err="1"/>
              <a:t>devroot</a:t>
            </a:r>
            <a:r>
              <a:rPr lang="en-GB" baseline="0" dirty="0"/>
              <a:t> on kudu and show app service editor….</a:t>
            </a:r>
          </a:p>
          <a:p>
            <a:endParaRPr lang="en-GB" baseline="0" dirty="0"/>
          </a:p>
          <a:p>
            <a:r>
              <a:rPr lang="en-GB" dirty="0"/>
              <a:t>https://demo12012017.scm.azurewebsites.net/dev/wwwroot/HttpTriggerCSharp1/function.json</a:t>
            </a:r>
          </a:p>
          <a:p>
            <a:endParaRPr lang="en-GB" dirty="0"/>
          </a:p>
          <a:p>
            <a:r>
              <a:rPr lang="en-GB" dirty="0"/>
              <a:t>Or…. Bash …. </a:t>
            </a:r>
            <a:r>
              <a:rPr lang="en-GB" dirty="0" err="1"/>
              <a:t>sudo</a:t>
            </a:r>
            <a:r>
              <a:rPr lang="en-GB" dirty="0"/>
              <a:t> </a:t>
            </a:r>
            <a:r>
              <a:rPr lang="en-GB" dirty="0" err="1"/>
              <a:t>npm</a:t>
            </a:r>
            <a:r>
              <a:rPr lang="en-GB" dirty="0"/>
              <a:t> install -g azure-functions-cli</a:t>
            </a:r>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1/11/2017 6:22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448965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Background from :-</a:t>
            </a:r>
          </a:p>
          <a:p>
            <a:r>
              <a:rPr lang="en-US" dirty="0" err="1"/>
              <a:t>Licence</a:t>
            </a:r>
            <a:r>
              <a:rPr lang="en-US" dirty="0"/>
              <a:t> http://artlibre.org/licence/lal/en/</a:t>
            </a:r>
          </a:p>
          <a:p>
            <a:endParaRPr lang="en-US" dirty="0"/>
          </a:p>
          <a:p>
            <a:r>
              <a:rPr lang="en-GB" dirty="0" err="1">
                <a:effectLst/>
                <a:hlinkClick r:id="rId3" tooltip="User:Nenntmichruhigip"/>
              </a:rPr>
              <a:t>User:nenntmichruhigip</a:t>
            </a:r>
            <a:r>
              <a:rPr lang="en-GB" dirty="0">
                <a:effectLst/>
              </a:rPr>
              <a:t> on Wikimedia Commons </a:t>
            </a:r>
          </a:p>
          <a:p>
            <a:endParaRPr lang="en-GB" dirty="0">
              <a:effectLst/>
            </a:endParaRPr>
          </a:p>
          <a:p>
            <a:r>
              <a:rPr lang="en-US" dirty="0"/>
              <a:t>https://commons.wikimedia.org/wiki/Category:Train_station_platform_gap_fillers#/media/File:ET2010_928_Trittstufe.jpg</a:t>
            </a:r>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3EB11B5-CB56-41DC-8ACC-D502B5C632C9}" type="datetime8">
              <a:rPr lang="en-US" smtClean="0"/>
              <a:t>1/11/2017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68111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
        <p:nvSpPr>
          <p:cNvPr id="10" name="Date Placeholder 9"/>
          <p:cNvSpPr>
            <a:spLocks noGrp="1"/>
          </p:cNvSpPr>
          <p:nvPr>
            <p:ph type="dt" idx="13"/>
          </p:nvPr>
        </p:nvSpPr>
        <p:spPr/>
        <p:txBody>
          <a:bodyPr/>
          <a:lstStyle/>
          <a:p>
            <a:fld id="{1A94C2C5-A74A-4F50-AA25-C45799FAA436}" type="datetime8">
              <a:rPr lang="en-US" smtClean="0"/>
              <a:t>1/11/2017 5:43 PM</a:t>
            </a:fld>
            <a:endParaRPr lang="en-US" dirty="0"/>
          </a:p>
        </p:txBody>
      </p:sp>
      <p:sp>
        <p:nvSpPr>
          <p:cNvPr id="5" name="Header Placeholder 4"/>
          <p:cNvSpPr>
            <a:spLocks noGrp="1"/>
          </p:cNvSpPr>
          <p:nvPr>
            <p:ph type="hdr" sz="quarter" idx="15"/>
          </p:nvPr>
        </p:nvSpPr>
        <p:spPr/>
        <p:txBody>
          <a:bodyPr/>
          <a:lstStyle/>
          <a:p>
            <a:endParaRPr lang="en-US" dirty="0"/>
          </a:p>
        </p:txBody>
      </p:sp>
      <p:sp>
        <p:nvSpPr>
          <p:cNvPr id="7" name="Footer Placeholder 6"/>
          <p:cNvSpPr>
            <a:spLocks noGrp="1"/>
          </p:cNvSpPr>
          <p:nvPr>
            <p:ph type="ftr" sz="quarter" idx="16"/>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3795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
        <p:nvSpPr>
          <p:cNvPr id="10" name="Date Placeholder 9"/>
          <p:cNvSpPr>
            <a:spLocks noGrp="1"/>
          </p:cNvSpPr>
          <p:nvPr>
            <p:ph type="dt" idx="13"/>
          </p:nvPr>
        </p:nvSpPr>
        <p:spPr/>
        <p:txBody>
          <a:bodyPr/>
          <a:lstStyle/>
          <a:p>
            <a:fld id="{1A94C2C5-A74A-4F50-AA25-C45799FAA436}" type="datetime8">
              <a:rPr lang="en-US" smtClean="0"/>
              <a:t>1/11/2017 6:14 PM</a:t>
            </a:fld>
            <a:endParaRPr lang="en-US" dirty="0"/>
          </a:p>
        </p:txBody>
      </p:sp>
      <p:sp>
        <p:nvSpPr>
          <p:cNvPr id="5" name="Header Placeholder 4"/>
          <p:cNvSpPr>
            <a:spLocks noGrp="1"/>
          </p:cNvSpPr>
          <p:nvPr>
            <p:ph type="hdr" sz="quarter" idx="15"/>
          </p:nvPr>
        </p:nvSpPr>
        <p:spPr/>
        <p:txBody>
          <a:bodyPr/>
          <a:lstStyle/>
          <a:p>
            <a:endParaRPr lang="en-US" dirty="0"/>
          </a:p>
        </p:txBody>
      </p:sp>
      <p:sp>
        <p:nvSpPr>
          <p:cNvPr id="7" name="Footer Placeholder 6"/>
          <p:cNvSpPr>
            <a:spLocks noGrp="1"/>
          </p:cNvSpPr>
          <p:nvPr>
            <p:ph type="ftr" sz="quarter" idx="16"/>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4533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u="none" baseline="0" dirty="0"/>
          </a:p>
          <a:p>
            <a:endParaRPr lang="en-GB" b="0" u="none"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1/11/2017 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078301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1/11/2017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5534342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Talk about </a:t>
            </a:r>
            <a:r>
              <a:rPr lang="en-GB" dirty="0" err="1"/>
              <a:t>ApplicationInsights</a:t>
            </a:r>
            <a:r>
              <a:rPr lang="en-GB" dirty="0"/>
              <a:t> and OMS</a:t>
            </a:r>
            <a:r>
              <a:rPr lang="en-GB" baseline="0" dirty="0"/>
              <a:t> Log Analytics here **</a:t>
            </a:r>
          </a:p>
          <a:p>
            <a:endParaRPr lang="en-GB" baseline="0" dirty="0"/>
          </a:p>
          <a:p>
            <a:r>
              <a:rPr lang="en-GB" baseline="0" dirty="0"/>
              <a:t>As well as AI.</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1/11/2017 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0328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In this model, the more value we deliver, the more money your customer pays to you, the more money you pay to us, </a:t>
            </a:r>
            <a:r>
              <a:rPr lang="en-GB" b="1" baseline="0" dirty="0"/>
              <a:t>the more money we both make</a:t>
            </a:r>
            <a:r>
              <a:rPr lang="en-GB" baseline="0" dirty="0"/>
              <a:t>, we are delivery partners in your service. </a:t>
            </a:r>
          </a:p>
          <a:p>
            <a:endParaRPr lang="en-GB" baseline="0" dirty="0"/>
          </a:p>
          <a:p>
            <a:endParaRPr lang="en-GB" baseline="0" dirty="0"/>
          </a:p>
          <a:p>
            <a:endParaRPr lang="en-GB" baseline="0"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1/11/2017 2:59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8152839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r>
              <a:rPr lang="en-GB" dirty="0"/>
              <a:t>Move to pricing</a:t>
            </a:r>
            <a:r>
              <a:rPr lang="en-GB" baseline="0" dirty="0"/>
              <a:t> based on business  / consumer value, not on cost + markup.</a:t>
            </a:r>
          </a:p>
          <a:p>
            <a:endParaRPr lang="en-GB" baseline="0" dirty="0"/>
          </a:p>
          <a:p>
            <a:r>
              <a:rPr lang="en-GB" dirty="0"/>
              <a:t>You are</a:t>
            </a:r>
            <a:r>
              <a:rPr lang="en-GB" baseline="0" dirty="0"/>
              <a:t> not just reselling cloud, it is </a:t>
            </a:r>
            <a:r>
              <a:rPr lang="en-GB" b="1" u="sng" baseline="0" dirty="0"/>
              <a:t>your IP</a:t>
            </a:r>
            <a:r>
              <a:rPr lang="en-GB" b="1" u="none" baseline="0" dirty="0"/>
              <a:t> </a:t>
            </a:r>
            <a:r>
              <a:rPr lang="en-GB" b="0" u="none" baseline="0" dirty="0"/>
              <a:t>that is valuable, that is what you are really selling to the end-customer, everything else is just plumbing, and your price should scale based on how much of that service / IP your customer consumes. </a:t>
            </a:r>
          </a:p>
          <a:p>
            <a:endParaRPr lang="en-GB" b="0" u="none" baseline="0" dirty="0"/>
          </a:p>
          <a:p>
            <a:r>
              <a:rPr lang="en-GB" b="0" u="none" baseline="0" dirty="0"/>
              <a:t>Once you do that – a serverless model where your costs scale based on how much of our services / IP you consume starts to make much, much more sense.</a:t>
            </a:r>
          </a:p>
          <a:p>
            <a:endParaRPr lang="en-GB" dirty="0"/>
          </a:p>
          <a:p>
            <a:r>
              <a:rPr lang="en-US" sz="900" dirty="0"/>
              <a:t>Align your pricing strategy to business value to customers and charge as this is delivered.</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1/11/2017 2:27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4269487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happens</a:t>
            </a:r>
            <a:r>
              <a:rPr lang="en-GB" baseline="0" dirty="0"/>
              <a:t> with reports that run 24x7 ? </a:t>
            </a:r>
          </a:p>
          <a:p>
            <a:endParaRPr lang="en-GB" baseline="0" dirty="0"/>
          </a:p>
          <a:p>
            <a:r>
              <a:rPr lang="en-GB" baseline="0" dirty="0"/>
              <a:t>Discuss, contrast and compare Power BI and PBI E.</a:t>
            </a:r>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1/11/2017 3:48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9043488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FB068AD9-E420-47CF-BD50-31D032402394}" type="datetime8">
              <a:rPr lang="en-US" smtClean="0"/>
              <a:t>1/11/2017 3:47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34048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Background from :-</a:t>
            </a:r>
          </a:p>
          <a:p>
            <a:r>
              <a:rPr lang="en-US" dirty="0" err="1"/>
              <a:t>Licence</a:t>
            </a:r>
            <a:r>
              <a:rPr lang="en-US" dirty="0"/>
              <a:t> http://artlibre.org/licence/lal/en/</a:t>
            </a:r>
          </a:p>
          <a:p>
            <a:endParaRPr lang="en-US" dirty="0"/>
          </a:p>
          <a:p>
            <a:r>
              <a:rPr lang="en-GB" dirty="0" err="1">
                <a:effectLst/>
                <a:hlinkClick r:id="rId3" tooltip="User:Nenntmichruhigip"/>
              </a:rPr>
              <a:t>User:nenntmichruhigip</a:t>
            </a:r>
            <a:r>
              <a:rPr lang="en-GB" dirty="0">
                <a:effectLst/>
              </a:rPr>
              <a:t> on Wikimedia Commons </a:t>
            </a:r>
          </a:p>
          <a:p>
            <a:endParaRPr lang="en-GB" dirty="0">
              <a:effectLst/>
            </a:endParaRPr>
          </a:p>
          <a:p>
            <a:r>
              <a:rPr lang="en-US" dirty="0"/>
              <a:t>https://commons.wikimedia.org/wiki/Category:Train_station_platform_gap_fillers#/media/File:ET2010_928_Trittstufe.jpg</a:t>
            </a:r>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3EB11B5-CB56-41DC-8ACC-D502B5C632C9}" type="datetime8">
              <a:rPr lang="en-US" smtClean="0"/>
              <a:t>1/11/2017 3:54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09559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AB2E0C1-2107-4DA2-BB49-BDF54AED96B7}" type="datetime8">
              <a:rPr lang="en-US" smtClean="0"/>
              <a:t>1/11/2017 9:56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297108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1/11/2017 3:47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45</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to the contexts,</a:t>
            </a:r>
            <a:r>
              <a:rPr lang="en-US" baseline="0" dirty="0"/>
              <a:t> clearly state that this is not always revealed in those exact terms, but usually there is a mismatch between the ISV marketing of commercial value and the sales / costing models of the organisation.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AB2E0C1-2107-4DA2-BB49-BDF54AED96B7}" type="datetime8">
              <a:rPr lang="en-US" smtClean="0"/>
              <a:t>1/11/2017 9:56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99486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AB2E0C1-2107-4DA2-BB49-BDF54AED96B7}" type="datetime8">
              <a:rPr lang="en-US" smtClean="0"/>
              <a:t>1/11/2017 9:56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72054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I’m Germaine, and I’m the procurement director at </a:t>
            </a:r>
            <a:r>
              <a:rPr lang="en-GB" dirty="0" err="1"/>
              <a:t>YourCustomer</a:t>
            </a:r>
            <a:r>
              <a:rPr lang="en-GB" baseline="0" dirty="0"/>
              <a:t> Ltd.</a:t>
            </a:r>
          </a:p>
          <a:p>
            <a:endParaRPr lang="en-GB"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baseline="0" dirty="0"/>
              <a:t>My CIO doesn’t have additional internal delivery resource and doesn’t really care about this aspect of the business, I have a requirement on my desk, and your software could fill it. But I’m sceptical. I’ve seen a lot of money paid out for software on the basis of perceived future value. This value is so rarely delivered.</a:t>
            </a:r>
          </a:p>
          <a:p>
            <a:endParaRPr lang="en-GB" baseline="0" dirty="0"/>
          </a:p>
          <a:p>
            <a:r>
              <a:rPr lang="en-GB" baseline="0" dirty="0"/>
              <a:t>Sometimes the software fails during initial deployment. If it gets past that vendors promises of future development often fall short.</a:t>
            </a:r>
          </a:p>
          <a:p>
            <a:endParaRPr lang="en-GB" baseline="0" dirty="0"/>
          </a:p>
          <a:p>
            <a:r>
              <a:rPr lang="en-GB" baseline="0" dirty="0"/>
              <a:t>In future I will only pay for value as I can see it being delivered. Up front licences? Not on your nelly. Monthly subscription? Maybe. Ideally I only want to pay for actual value delivered. If it’s email, are you saving me from junk mail? If it’s back office product, what insight are you giving me to my business?</a:t>
            </a:r>
          </a:p>
          <a:p>
            <a:endParaRPr lang="en-GB" baseline="0" dirty="0"/>
          </a:p>
          <a:p>
            <a:pPr marL="171450" indent="-171450">
              <a:buFontTx/>
              <a:buChar char="-"/>
            </a:pP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1/11/2017 9:56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35199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Monthly</a:t>
            </a:r>
            <a:r>
              <a:rPr lang="en-GB" baseline="0" dirty="0"/>
              <a:t> amount / 36 month amortization </a:t>
            </a:r>
          </a:p>
          <a:p>
            <a:r>
              <a:rPr lang="en-GB" baseline="0" dirty="0"/>
              <a:t>+ Including Support costs</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1/11/2017 9:56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806868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Hi,</a:t>
            </a:r>
            <a:r>
              <a:rPr lang="en-GB" b="1" baseline="0" dirty="0"/>
              <a:t> I’m Will – and what I got in the contract was :- </a:t>
            </a:r>
          </a:p>
          <a:p>
            <a:endParaRPr lang="en-GB"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baseline="0" dirty="0"/>
              <a:t>Undertaking to run our software platform as a fully managed service pending the launch of our new SaaS product.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baseline="0" dirty="0"/>
              <a:t>We have plans to launch product X as a service, but they are under construction and we will have to adapt our existing offering to run it in the cloud for now, but we need to get it right for the future launch.  Hence we will deploy an IaaS instance of our existing software until the new offering is ready. Lift and Shift.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baseline="0" dirty="0"/>
              <a:t>I have no ops staff so I’m going to pass this to John’s team as they have operational and support staff, with experience of running service operations – from running our internal IT services.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1/11/2017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034612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992"/>
            <a:ext cx="12436475" cy="6995517"/>
          </a:xfrm>
          <a:prstGeom prst="rect">
            <a:avLst/>
          </a:prstGeom>
        </p:spPr>
      </p:pic>
      <p:sp>
        <p:nvSpPr>
          <p:cNvPr id="4" name="Rectangle 3"/>
          <p:cNvSpPr/>
          <p:nvPr userDrawn="1"/>
        </p:nvSpPr>
        <p:spPr bwMode="auto">
          <a:xfrm>
            <a:off x="272986" y="2125663"/>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63"/>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43"/>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436475" cy="6995517"/>
          </a:xfrm>
          <a:prstGeom prst="rect">
            <a:avLst/>
          </a:prstGeom>
        </p:spPr>
      </p:pic>
      <p:sp>
        <p:nvSpPr>
          <p:cNvPr id="4" name="Rectangle 3"/>
          <p:cNvSpPr/>
          <p:nvPr userDrawn="1"/>
        </p:nvSpPr>
        <p:spPr bwMode="auto">
          <a:xfrm>
            <a:off x="272986" y="2124972"/>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4972"/>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3752"/>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1953"/>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1953"/>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742413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781961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96140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image" Target="../media/image1.png"/><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 id="2147484268" r:id="rId22"/>
    <p:sldLayoutId id="2147484269" r:id="rId23"/>
    <p:sldLayoutId id="2147484270"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9.emf"/></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4.xml"/><Relationship Id="rId1" Type="http://schemas.openxmlformats.org/officeDocument/2006/relationships/slideLayout" Target="../slideLayouts/slideLayout38.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9.emf"/></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38.xml"/><Relationship Id="rId5" Type="http://schemas.openxmlformats.org/officeDocument/2006/relationships/image" Target="../media/image10.emf"/><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38.xml"/><Relationship Id="rId4" Type="http://schemas.openxmlformats.org/officeDocument/2006/relationships/image" Target="../media/image9.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38.xml"/><Relationship Id="rId5" Type="http://schemas.openxmlformats.org/officeDocument/2006/relationships/image" Target="../media/image11.emf"/><Relationship Id="rId4" Type="http://schemas.openxmlformats.org/officeDocument/2006/relationships/image" Target="../media/image9.emf"/></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7.xml"/><Relationship Id="rId1" Type="http://schemas.openxmlformats.org/officeDocument/2006/relationships/themeOverride" Target="../theme/themeOverride1.xml"/><Relationship Id="rId6" Type="http://schemas.openxmlformats.org/officeDocument/2006/relationships/image" Target="../media/image12.emf"/><Relationship Id="rId5" Type="http://schemas.openxmlformats.org/officeDocument/2006/relationships/image" Target="../media/image9.emf"/><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0.xml"/><Relationship Id="rId1" Type="http://schemas.openxmlformats.org/officeDocument/2006/relationships/slideLayout" Target="../slideLayouts/slideLayout38.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6.jpg"/></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38.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9.emf"/></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38.xml"/><Relationship Id="rId5" Type="http://schemas.openxmlformats.org/officeDocument/2006/relationships/image" Target="../media/image12.emf"/><Relationship Id="rId4" Type="http://schemas.openxmlformats.org/officeDocument/2006/relationships/image" Target="../media/image9.emf"/></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3.xml"/><Relationship Id="rId1" Type="http://schemas.openxmlformats.org/officeDocument/2006/relationships/slideLayout" Target="../slideLayouts/slideLayout38.xml"/><Relationship Id="rId5" Type="http://schemas.openxmlformats.org/officeDocument/2006/relationships/image" Target="../media/image12.emf"/><Relationship Id="rId4" Type="http://schemas.openxmlformats.org/officeDocument/2006/relationships/image" Target="../media/image9.emf"/></Relationships>
</file>

<file path=ppt/slides/_rels/slide26.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chart" Target="../charts/chart1.xml"/><Relationship Id="rId7" Type="http://schemas.openxmlformats.org/officeDocument/2006/relationships/image" Target="../media/image11.emf"/><Relationship Id="rId2" Type="http://schemas.openxmlformats.org/officeDocument/2006/relationships/notesSlide" Target="../notesSlides/notesSlide24.xml"/><Relationship Id="rId1" Type="http://schemas.openxmlformats.org/officeDocument/2006/relationships/slideLayout" Target="../slideLayouts/slideLayout46.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chart" Target="../charts/char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6.xml"/><Relationship Id="rId1" Type="http://schemas.openxmlformats.org/officeDocument/2006/relationships/themeOverride" Target="../theme/themeOverride2.xml"/><Relationship Id="rId5" Type="http://schemas.openxmlformats.org/officeDocument/2006/relationships/image" Target="../media/image12.emf"/><Relationship Id="rId4" Type="http://schemas.openxmlformats.org/officeDocument/2006/relationships/chart" Target="../charts/char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6.xml"/><Relationship Id="rId1" Type="http://schemas.openxmlformats.org/officeDocument/2006/relationships/slideLayout" Target="../slideLayouts/slideLayout35.xml"/><Relationship Id="rId4" Type="http://schemas.openxmlformats.org/officeDocument/2006/relationships/image" Target="../media/image12.emf"/></Relationships>
</file>

<file path=ppt/slides/_rels/slide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Layout" Target="../slideLayouts/slideLayout47.xml"/><Relationship Id="rId1" Type="http://schemas.openxmlformats.org/officeDocument/2006/relationships/themeOverride" Target="../theme/themeOverride3.xml"/><Relationship Id="rId4" Type="http://schemas.openxmlformats.org/officeDocument/2006/relationships/image" Target="../media/image12.emf"/></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7.xml"/><Relationship Id="rId1" Type="http://schemas.openxmlformats.org/officeDocument/2006/relationships/themeOverride" Target="../theme/themeOverride4.xml"/><Relationship Id="rId5" Type="http://schemas.openxmlformats.org/officeDocument/2006/relationships/image" Target="../media/image12.emf"/><Relationship Id="rId4" Type="http://schemas.openxmlformats.org/officeDocument/2006/relationships/image" Target="../media/image11.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8.xml"/><Relationship Id="rId1" Type="http://schemas.openxmlformats.org/officeDocument/2006/relationships/themeOverride" Target="../theme/themeOverride5.xml"/><Relationship Id="rId5" Type="http://schemas.openxmlformats.org/officeDocument/2006/relationships/image" Target="../media/image12.emf"/><Relationship Id="rId4" Type="http://schemas.openxmlformats.org/officeDocument/2006/relationships/image" Target="../media/image11.emf"/></Relationships>
</file>

<file path=ppt/slides/_rels/slide3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38.xml"/><Relationship Id="rId4" Type="http://schemas.openxmlformats.org/officeDocument/2006/relationships/image" Target="../media/image12.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3.xml"/><Relationship Id="rId1" Type="http://schemas.openxmlformats.org/officeDocument/2006/relationships/themeOverride" Target="../theme/themeOverride6.xml"/><Relationship Id="rId5" Type="http://schemas.openxmlformats.org/officeDocument/2006/relationships/image" Target="../media/image20.png"/><Relationship Id="rId4" Type="http://schemas.openxmlformats.org/officeDocument/2006/relationships/image" Target="../media/image12.emf"/></Relationships>
</file>

<file path=ppt/slides/_rels/slide3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1.xml"/><Relationship Id="rId1" Type="http://schemas.openxmlformats.org/officeDocument/2006/relationships/slideLayout" Target="../slideLayouts/slideLayout43.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7.xml"/><Relationship Id="rId1" Type="http://schemas.openxmlformats.org/officeDocument/2006/relationships/themeOverride" Target="../theme/themeOverride7.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15.jpg"/></Relationships>
</file>

<file path=ppt/slides/_rels/slide3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0.emf"/></Relationships>
</file>

<file path=ppt/slides/_rels/slide3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10.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10.emf"/><Relationship Id="rId4" Type="http://schemas.openxmlformats.org/officeDocument/2006/relationships/image" Target="../media/image9.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7.xml"/><Relationship Id="rId1" Type="http://schemas.openxmlformats.org/officeDocument/2006/relationships/themeOverride" Target="../theme/themeOverride8.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15.jp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7.xml"/><Relationship Id="rId1" Type="http://schemas.openxmlformats.org/officeDocument/2006/relationships/themeOverride" Target="../theme/themeOverride9.xml"/><Relationship Id="rId5" Type="http://schemas.openxmlformats.org/officeDocument/2006/relationships/image" Target="../media/image12.emf"/><Relationship Id="rId4" Type="http://schemas.openxmlformats.org/officeDocument/2006/relationships/image" Target="../media/image11.emf"/></Relationships>
</file>

<file path=ppt/slides/_rels/slide4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8.xml"/><Relationship Id="rId1" Type="http://schemas.openxmlformats.org/officeDocument/2006/relationships/slideLayout" Target="../slideLayouts/slideLayout17.xml"/><Relationship Id="rId5" Type="http://schemas.openxmlformats.org/officeDocument/2006/relationships/image" Target="../media/image12.emf"/><Relationship Id="rId4" Type="http://schemas.openxmlformats.org/officeDocument/2006/relationships/image" Target="../media/image10.emf"/></Relationships>
</file>

<file path=ppt/slides/_rels/slide44.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em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4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35.xml"/><Relationship Id="rId5" Type="http://schemas.openxmlformats.org/officeDocument/2006/relationships/image" Target="../media/image12.emf"/><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Introducing Azure Functions &amp; Power BI Embedded</a:t>
            </a:r>
            <a:br>
              <a:rPr lang="en-US" sz="4400" dirty="0"/>
            </a:br>
            <a:br>
              <a:rPr lang="en-US" sz="4400" dirty="0"/>
            </a:br>
            <a:endParaRPr lang="en-US" sz="4400" dirty="0"/>
          </a:p>
        </p:txBody>
      </p:sp>
      <p:sp>
        <p:nvSpPr>
          <p:cNvPr id="3" name="Text Placeholder 2"/>
          <p:cNvSpPr>
            <a:spLocks noGrp="1"/>
          </p:cNvSpPr>
          <p:nvPr>
            <p:ph type="body" sz="quarter" idx="14"/>
          </p:nvPr>
        </p:nvSpPr>
        <p:spPr>
          <a:xfrm>
            <a:off x="274638" y="3987289"/>
            <a:ext cx="6402388" cy="1825625"/>
          </a:xfrm>
        </p:spPr>
        <p:txBody>
          <a:bodyPr/>
          <a:lstStyle/>
          <a:p>
            <a:endParaRPr lang="en-US" b="1" dirty="0"/>
          </a:p>
          <a:p>
            <a:r>
              <a:rPr lang="en-US" dirty="0">
                <a:solidFill>
                  <a:schemeClr val="bg1"/>
                </a:solidFill>
              </a:rPr>
              <a:t>Will Eastbury &amp; John Donnelly</a:t>
            </a:r>
          </a:p>
          <a:p>
            <a:r>
              <a:rPr lang="en-US" b="1" dirty="0">
                <a:solidFill>
                  <a:schemeClr val="bg1"/>
                </a:solidFill>
              </a:rPr>
              <a:t>Technical Evangelists</a:t>
            </a:r>
          </a:p>
          <a:p>
            <a:endParaRPr lang="en-US" b="1" dirty="0"/>
          </a:p>
        </p:txBody>
      </p:sp>
    </p:spTree>
    <p:extLst>
      <p:ext uri="{BB962C8B-B14F-4D97-AF65-F5344CB8AC3E}">
        <p14:creationId xmlns:p14="http://schemas.microsoft.com/office/powerpoint/2010/main" val="2028907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82" y="400918"/>
            <a:ext cx="5328592" cy="4755148"/>
          </a:xfrm>
        </p:spPr>
        <p:txBody>
          <a:bodyPr/>
          <a:lstStyle/>
          <a:p>
            <a:r>
              <a:rPr lang="en-GB" dirty="0"/>
              <a:t>Meet</a:t>
            </a:r>
            <a:br>
              <a:rPr lang="en-GB" dirty="0"/>
            </a:br>
            <a:r>
              <a:rPr lang="en-GB" dirty="0"/>
              <a:t>Jo:</a:t>
            </a:r>
            <a:br>
              <a:rPr lang="en-GB" dirty="0"/>
            </a:br>
            <a:br>
              <a:rPr lang="en-GB" dirty="0"/>
            </a:br>
            <a:r>
              <a:rPr lang="en-GB" dirty="0"/>
              <a:t>CTO </a:t>
            </a:r>
            <a:br>
              <a:rPr lang="en-GB" dirty="0"/>
            </a:br>
            <a:r>
              <a:rPr lang="en-GB" dirty="0"/>
              <a:t>@ </a:t>
            </a:r>
            <a:r>
              <a:rPr lang="en-GB" dirty="0" err="1"/>
              <a:t>YouCo</a:t>
            </a:r>
            <a:endParaRPr lang="en-GB" dirty="0"/>
          </a:p>
        </p:txBody>
      </p:sp>
      <p:pic>
        <p:nvPicPr>
          <p:cNvPr id="6" name="Picture 5"/>
          <p:cNvPicPr>
            <a:picLocks noChangeAspect="1"/>
          </p:cNvPicPr>
          <p:nvPr/>
        </p:nvPicPr>
        <p:blipFill>
          <a:blip r:embed="rId3"/>
          <a:stretch>
            <a:fillRect/>
          </a:stretch>
        </p:blipFill>
        <p:spPr>
          <a:xfrm>
            <a:off x="5832428" y="256902"/>
            <a:ext cx="6344631" cy="6408712"/>
          </a:xfrm>
          <a:prstGeom prst="rect">
            <a:avLst/>
          </a:prstGeom>
        </p:spPr>
      </p:pic>
    </p:spTree>
    <p:extLst>
      <p:ext uri="{BB962C8B-B14F-4D97-AF65-F5344CB8AC3E}">
        <p14:creationId xmlns:p14="http://schemas.microsoft.com/office/powerpoint/2010/main" val="33938265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82" y="400918"/>
            <a:ext cx="5328592" cy="4755148"/>
          </a:xfrm>
        </p:spPr>
        <p:txBody>
          <a:bodyPr/>
          <a:lstStyle/>
          <a:p>
            <a:r>
              <a:rPr lang="en-GB" dirty="0"/>
              <a:t>Meet </a:t>
            </a:r>
            <a:br>
              <a:rPr lang="en-GB" dirty="0"/>
            </a:br>
            <a:r>
              <a:rPr lang="en-GB" dirty="0"/>
              <a:t>Jeff:</a:t>
            </a:r>
            <a:br>
              <a:rPr lang="en-GB" dirty="0"/>
            </a:br>
            <a:br>
              <a:rPr lang="en-GB" dirty="0"/>
            </a:br>
            <a:r>
              <a:rPr lang="en-GB" dirty="0"/>
              <a:t>CIO </a:t>
            </a:r>
            <a:br>
              <a:rPr lang="en-GB" dirty="0"/>
            </a:br>
            <a:r>
              <a:rPr lang="en-GB" dirty="0"/>
              <a:t>@ YouCo</a:t>
            </a:r>
          </a:p>
        </p:txBody>
      </p:sp>
      <p:pic>
        <p:nvPicPr>
          <p:cNvPr id="5" name="Picture 4"/>
          <p:cNvPicPr>
            <a:picLocks noChangeAspect="1"/>
          </p:cNvPicPr>
          <p:nvPr/>
        </p:nvPicPr>
        <p:blipFill>
          <a:blip r:embed="rId3"/>
          <a:stretch>
            <a:fillRect/>
          </a:stretch>
        </p:blipFill>
        <p:spPr>
          <a:xfrm>
            <a:off x="6146229" y="616941"/>
            <a:ext cx="5781414" cy="5815375"/>
          </a:xfrm>
          <a:prstGeom prst="rect">
            <a:avLst/>
          </a:prstGeom>
        </p:spPr>
      </p:pic>
    </p:spTree>
    <p:extLst>
      <p:ext uri="{BB962C8B-B14F-4D97-AF65-F5344CB8AC3E}">
        <p14:creationId xmlns:p14="http://schemas.microsoft.com/office/powerpoint/2010/main" val="15360497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89" y="400918"/>
            <a:ext cx="11887200" cy="2179058"/>
          </a:xfrm>
        </p:spPr>
        <p:txBody>
          <a:bodyPr/>
          <a:lstStyle/>
          <a:p>
            <a:r>
              <a:rPr lang="en-US" sz="4800" dirty="0"/>
              <a:t>Facepalm</a:t>
            </a:r>
            <a:br>
              <a:rPr lang="en-US" sz="4800" dirty="0"/>
            </a:br>
            <a:br>
              <a:rPr lang="en-US" sz="4800" dirty="0"/>
            </a:br>
            <a:endParaRPr lang="en-US" sz="4800" dirty="0"/>
          </a:p>
        </p:txBody>
      </p:sp>
    </p:spTree>
    <p:extLst>
      <p:ext uri="{BB962C8B-B14F-4D97-AF65-F5344CB8AC3E}">
        <p14:creationId xmlns:p14="http://schemas.microsoft.com/office/powerpoint/2010/main" val="31679268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544934"/>
            <a:ext cx="6807694" cy="4536504"/>
          </a:xfrm>
        </p:spPr>
        <p:txBody>
          <a:bodyPr/>
          <a:lstStyle/>
          <a:p>
            <a:r>
              <a:rPr lang="en-GB" dirty="0"/>
              <a:t>… what just happened ? </a:t>
            </a:r>
          </a:p>
        </p:txBody>
      </p:sp>
      <p:sp>
        <p:nvSpPr>
          <p:cNvPr id="3" name="Picture Placeholder 2"/>
          <p:cNvSpPr>
            <a:spLocks noGrp="1"/>
          </p:cNvSpPr>
          <p:nvPr>
            <p:ph type="pic" sz="quarter" idx="10"/>
          </p:nvPr>
        </p:nvSpPr>
        <p:spPr/>
      </p:sp>
      <p:pic>
        <p:nvPicPr>
          <p:cNvPr id="4" name="Picture 3"/>
          <p:cNvPicPr>
            <a:picLocks noChangeAspect="1"/>
          </p:cNvPicPr>
          <p:nvPr/>
        </p:nvPicPr>
        <p:blipFill>
          <a:blip r:embed="rId3"/>
          <a:stretch>
            <a:fillRect/>
          </a:stretch>
        </p:blipFill>
        <p:spPr>
          <a:xfrm>
            <a:off x="5858197" y="16714"/>
            <a:ext cx="7530602" cy="6992587"/>
          </a:xfrm>
          <a:prstGeom prst="rect">
            <a:avLst/>
          </a:prstGeom>
        </p:spPr>
      </p:pic>
      <p:sp>
        <p:nvSpPr>
          <p:cNvPr id="5" name="Rectangle 4"/>
          <p:cNvSpPr/>
          <p:nvPr/>
        </p:nvSpPr>
        <p:spPr bwMode="auto">
          <a:xfrm>
            <a:off x="-2422723" y="6160383"/>
            <a:ext cx="8496944" cy="1368152"/>
          </a:xfrm>
          <a:prstGeom prst="rect">
            <a:avLst/>
          </a:prstGeom>
          <a:solidFill>
            <a:srgbClr val="409A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28089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414310"/>
            <a:ext cx="9145016" cy="6278642"/>
          </a:xfrm>
        </p:spPr>
        <p:txBody>
          <a:bodyPr/>
          <a:lstStyle/>
          <a:p>
            <a:r>
              <a:rPr lang="en-GB" sz="4400" dirty="0"/>
              <a:t>What just happened ? </a:t>
            </a:r>
            <a:br>
              <a:rPr lang="en-GB" sz="4000" dirty="0">
                <a:latin typeface="+mn-lt"/>
              </a:rPr>
            </a:br>
            <a:br>
              <a:rPr lang="en-GB" sz="4000" dirty="0">
                <a:latin typeface="+mn-lt"/>
              </a:rPr>
            </a:br>
            <a:r>
              <a:rPr lang="en-GB" sz="4000" dirty="0">
                <a:latin typeface="+mn-lt"/>
              </a:rPr>
              <a:t>We took our ‘classic’ software</a:t>
            </a:r>
            <a:br>
              <a:rPr lang="en-GB" sz="4000" dirty="0">
                <a:latin typeface="+mn-lt"/>
              </a:rPr>
            </a:br>
            <a:br>
              <a:rPr lang="en-GB" sz="4000" dirty="0">
                <a:latin typeface="+mn-lt"/>
              </a:rPr>
            </a:br>
            <a:r>
              <a:rPr lang="en-GB" sz="4000" dirty="0">
                <a:latin typeface="+mn-lt"/>
              </a:rPr>
              <a:t>Our Sales Director killed our margin</a:t>
            </a:r>
            <a:br>
              <a:rPr lang="en-GB" sz="4000" dirty="0">
                <a:latin typeface="+mn-lt"/>
              </a:rPr>
            </a:br>
            <a:br>
              <a:rPr lang="en-GB" sz="4000" dirty="0">
                <a:latin typeface="+mn-lt"/>
              </a:rPr>
            </a:br>
            <a:r>
              <a:rPr lang="en-GB" sz="4000" dirty="0">
                <a:latin typeface="+mn-lt"/>
              </a:rPr>
              <a:t>We templated it </a:t>
            </a:r>
            <a:br>
              <a:rPr lang="en-GB" sz="4000" dirty="0">
                <a:latin typeface="+mn-lt"/>
              </a:rPr>
            </a:br>
            <a:br>
              <a:rPr lang="en-GB" sz="4000" dirty="0">
                <a:latin typeface="+mn-lt"/>
              </a:rPr>
            </a:br>
            <a:r>
              <a:rPr lang="en-GB" sz="4000" dirty="0">
                <a:latin typeface="+mn-lt"/>
              </a:rPr>
              <a:t>We deployed it to IaaS</a:t>
            </a:r>
            <a:br>
              <a:rPr lang="en-GB" sz="4000" dirty="0">
                <a:latin typeface="+mn-lt"/>
              </a:rPr>
            </a:br>
            <a:br>
              <a:rPr lang="en-GB" sz="4000" dirty="0">
                <a:latin typeface="+mn-lt"/>
              </a:rPr>
            </a:br>
            <a:r>
              <a:rPr lang="en-GB" sz="4000" dirty="0">
                <a:latin typeface="+mn-lt"/>
              </a:rPr>
              <a:t>We are now ISV ‘JAMs’</a:t>
            </a:r>
          </a:p>
        </p:txBody>
      </p:sp>
      <p:pic>
        <p:nvPicPr>
          <p:cNvPr id="4" name="Picture Placeholder 3"/>
          <p:cNvPicPr>
            <a:picLocks noGrp="1" noChangeAspect="1"/>
          </p:cNvPicPr>
          <p:nvPr>
            <p:ph type="pic" sz="quarter" idx="10"/>
          </p:nvPr>
        </p:nvPicPr>
        <p:blipFill rotWithShape="1">
          <a:blip r:embed="rId3"/>
          <a:srcRect l="46422" r="24997"/>
          <a:stretch/>
        </p:blipFill>
        <p:spPr>
          <a:xfrm>
            <a:off x="9242573" y="1938"/>
            <a:ext cx="3193902" cy="6992587"/>
          </a:xfrm>
          <a:prstGeom prst="rect">
            <a:avLst/>
          </a:prstGeom>
        </p:spPr>
      </p:pic>
      <p:pic>
        <p:nvPicPr>
          <p:cNvPr id="5" name="Picture 4"/>
          <p:cNvPicPr>
            <a:picLocks noChangeAspect="1"/>
          </p:cNvPicPr>
          <p:nvPr/>
        </p:nvPicPr>
        <p:blipFill>
          <a:blip r:embed="rId4"/>
          <a:stretch>
            <a:fillRect/>
          </a:stretch>
        </p:blipFill>
        <p:spPr>
          <a:xfrm>
            <a:off x="8018437" y="2486831"/>
            <a:ext cx="1056133" cy="1066800"/>
          </a:xfrm>
          <a:prstGeom prst="rect">
            <a:avLst/>
          </a:prstGeom>
        </p:spPr>
      </p:pic>
      <p:pic>
        <p:nvPicPr>
          <p:cNvPr id="8" name="Picture 7"/>
          <p:cNvPicPr>
            <a:picLocks noChangeAspect="1"/>
          </p:cNvPicPr>
          <p:nvPr/>
        </p:nvPicPr>
        <p:blipFill>
          <a:blip r:embed="rId5"/>
          <a:stretch>
            <a:fillRect/>
          </a:stretch>
        </p:blipFill>
        <p:spPr>
          <a:xfrm>
            <a:off x="8014001" y="3664804"/>
            <a:ext cx="1060569" cy="1066799"/>
          </a:xfrm>
          <a:prstGeom prst="rect">
            <a:avLst/>
          </a:prstGeom>
        </p:spPr>
      </p:pic>
      <p:pic>
        <p:nvPicPr>
          <p:cNvPr id="9" name="Picture 8"/>
          <p:cNvPicPr>
            <a:picLocks noChangeAspect="1"/>
          </p:cNvPicPr>
          <p:nvPr/>
        </p:nvPicPr>
        <p:blipFill>
          <a:blip r:embed="rId6"/>
          <a:stretch>
            <a:fillRect/>
          </a:stretch>
        </p:blipFill>
        <p:spPr>
          <a:xfrm>
            <a:off x="8014001" y="4842776"/>
            <a:ext cx="1056133" cy="1066800"/>
          </a:xfrm>
          <a:prstGeom prst="rect">
            <a:avLst/>
          </a:prstGeom>
        </p:spPr>
      </p:pic>
    </p:spTree>
    <p:extLst>
      <p:ext uri="{BB962C8B-B14F-4D97-AF65-F5344CB8AC3E}">
        <p14:creationId xmlns:p14="http://schemas.microsoft.com/office/powerpoint/2010/main" val="38278883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544934"/>
            <a:ext cx="6807694" cy="2012859"/>
          </a:xfrm>
        </p:spPr>
        <p:txBody>
          <a:bodyPr/>
          <a:lstStyle/>
          <a:p>
            <a:r>
              <a:rPr lang="en-GB" dirty="0"/>
              <a:t>Internal </a:t>
            </a:r>
            <a:br>
              <a:rPr lang="en-GB" dirty="0"/>
            </a:br>
            <a:r>
              <a:rPr lang="en-GB" dirty="0"/>
              <a:t>Retrospective:</a:t>
            </a:r>
          </a:p>
        </p:txBody>
      </p:sp>
      <p:sp>
        <p:nvSpPr>
          <p:cNvPr id="3" name="Picture Placeholder 2"/>
          <p:cNvSpPr>
            <a:spLocks noGrp="1"/>
          </p:cNvSpPr>
          <p:nvPr>
            <p:ph type="pic" sz="quarter" idx="10"/>
          </p:nvPr>
        </p:nvSpPr>
        <p:spPr/>
      </p:sp>
      <p:pic>
        <p:nvPicPr>
          <p:cNvPr id="4" name="Picture 3"/>
          <p:cNvPicPr>
            <a:picLocks noChangeAspect="1"/>
          </p:cNvPicPr>
          <p:nvPr/>
        </p:nvPicPr>
        <p:blipFill>
          <a:blip r:embed="rId3"/>
          <a:stretch>
            <a:fillRect/>
          </a:stretch>
        </p:blipFill>
        <p:spPr>
          <a:xfrm>
            <a:off x="5858197" y="16714"/>
            <a:ext cx="7530602" cy="6992587"/>
          </a:xfrm>
          <a:prstGeom prst="rect">
            <a:avLst/>
          </a:prstGeom>
        </p:spPr>
      </p:pic>
      <p:sp>
        <p:nvSpPr>
          <p:cNvPr id="5" name="Rectangle 4"/>
          <p:cNvSpPr/>
          <p:nvPr/>
        </p:nvSpPr>
        <p:spPr bwMode="auto">
          <a:xfrm>
            <a:off x="-2422723" y="6160383"/>
            <a:ext cx="8496944" cy="1368152"/>
          </a:xfrm>
          <a:prstGeom prst="rect">
            <a:avLst/>
          </a:prstGeom>
          <a:solidFill>
            <a:srgbClr val="409A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274639" y="1913086"/>
            <a:ext cx="6735686" cy="1258806"/>
          </a:xfrm>
          <a:prstGeom prst="rect">
            <a:avLst/>
          </a:prstGeom>
          <a:noFill/>
        </p:spPr>
        <p:txBody>
          <a:bodyPr wrap="square" lIns="182880" tIns="146304" rIns="182880" bIns="146304" rtlCol="0">
            <a:spAutoFit/>
          </a:bodyPr>
          <a:lstStyle/>
          <a:p>
            <a:pPr>
              <a:lnSpc>
                <a:spcPct val="90000"/>
              </a:lnSpc>
              <a:spcAft>
                <a:spcPts val="600"/>
              </a:spcAft>
            </a:pPr>
            <a:endParaRPr lang="en-GB" sz="3200" dirty="0">
              <a:gradFill>
                <a:gsLst>
                  <a:gs pos="2917">
                    <a:schemeClr val="tx1"/>
                  </a:gs>
                  <a:gs pos="30000">
                    <a:schemeClr val="tx1"/>
                  </a:gs>
                </a:gsLst>
                <a:lin ang="5400000" scaled="0"/>
              </a:gradFill>
            </a:endParaRPr>
          </a:p>
          <a:p>
            <a:pPr>
              <a:lnSpc>
                <a:spcPct val="90000"/>
              </a:lnSpc>
              <a:spcAft>
                <a:spcPts val="600"/>
              </a:spcAft>
            </a:pPr>
            <a:endParaRPr lang="en-GB" sz="3200" dirty="0" err="1">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4"/>
          <a:stretch>
            <a:fillRect/>
          </a:stretch>
        </p:blipFill>
        <p:spPr>
          <a:xfrm>
            <a:off x="457597" y="2853152"/>
            <a:ext cx="1056133" cy="1066800"/>
          </a:xfrm>
          <a:prstGeom prst="rect">
            <a:avLst/>
          </a:prstGeom>
        </p:spPr>
      </p:pic>
      <p:pic>
        <p:nvPicPr>
          <p:cNvPr id="11" name="Picture 10"/>
          <p:cNvPicPr>
            <a:picLocks noChangeAspect="1"/>
          </p:cNvPicPr>
          <p:nvPr/>
        </p:nvPicPr>
        <p:blipFill>
          <a:blip r:embed="rId5"/>
          <a:stretch>
            <a:fillRect/>
          </a:stretch>
        </p:blipFill>
        <p:spPr>
          <a:xfrm>
            <a:off x="1702906" y="2851933"/>
            <a:ext cx="1060569" cy="1066799"/>
          </a:xfrm>
          <a:prstGeom prst="rect">
            <a:avLst/>
          </a:prstGeom>
        </p:spPr>
      </p:pic>
      <p:pic>
        <p:nvPicPr>
          <p:cNvPr id="12" name="Picture 11"/>
          <p:cNvPicPr>
            <a:picLocks noChangeAspect="1"/>
          </p:cNvPicPr>
          <p:nvPr/>
        </p:nvPicPr>
        <p:blipFill>
          <a:blip r:embed="rId6"/>
          <a:stretch>
            <a:fillRect/>
          </a:stretch>
        </p:blipFill>
        <p:spPr>
          <a:xfrm>
            <a:off x="2941997" y="2876297"/>
            <a:ext cx="1056133" cy="1066800"/>
          </a:xfrm>
          <a:prstGeom prst="rect">
            <a:avLst/>
          </a:prstGeom>
        </p:spPr>
      </p:pic>
    </p:spTree>
    <p:extLst>
      <p:ext uri="{BB962C8B-B14F-4D97-AF65-F5344CB8AC3E}">
        <p14:creationId xmlns:p14="http://schemas.microsoft.com/office/powerpoint/2010/main" val="31528351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544934"/>
            <a:ext cx="6807694" cy="2012859"/>
          </a:xfrm>
        </p:spPr>
        <p:txBody>
          <a:bodyPr/>
          <a:lstStyle/>
          <a:p>
            <a:r>
              <a:rPr lang="en-GB" dirty="0"/>
              <a:t>Customer Retrospective:</a:t>
            </a:r>
          </a:p>
        </p:txBody>
      </p:sp>
      <p:sp>
        <p:nvSpPr>
          <p:cNvPr id="3" name="Picture Placeholder 2"/>
          <p:cNvSpPr>
            <a:spLocks noGrp="1"/>
          </p:cNvSpPr>
          <p:nvPr>
            <p:ph type="pic" sz="quarter" idx="10"/>
          </p:nvPr>
        </p:nvSpPr>
        <p:spPr/>
      </p:sp>
      <p:pic>
        <p:nvPicPr>
          <p:cNvPr id="4" name="Picture 3"/>
          <p:cNvPicPr>
            <a:picLocks noChangeAspect="1"/>
          </p:cNvPicPr>
          <p:nvPr/>
        </p:nvPicPr>
        <p:blipFill>
          <a:blip r:embed="rId3"/>
          <a:stretch>
            <a:fillRect/>
          </a:stretch>
        </p:blipFill>
        <p:spPr>
          <a:xfrm>
            <a:off x="5858197" y="16714"/>
            <a:ext cx="7530602" cy="6992587"/>
          </a:xfrm>
          <a:prstGeom prst="rect">
            <a:avLst/>
          </a:prstGeom>
        </p:spPr>
      </p:pic>
      <p:sp>
        <p:nvSpPr>
          <p:cNvPr id="5" name="Rectangle 4"/>
          <p:cNvSpPr/>
          <p:nvPr/>
        </p:nvSpPr>
        <p:spPr bwMode="auto">
          <a:xfrm>
            <a:off x="-2422723" y="6160383"/>
            <a:ext cx="8496944" cy="1368152"/>
          </a:xfrm>
          <a:prstGeom prst="rect">
            <a:avLst/>
          </a:prstGeom>
          <a:solidFill>
            <a:srgbClr val="409A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274639" y="1913086"/>
            <a:ext cx="6735686" cy="1258806"/>
          </a:xfrm>
          <a:prstGeom prst="rect">
            <a:avLst/>
          </a:prstGeom>
          <a:noFill/>
        </p:spPr>
        <p:txBody>
          <a:bodyPr wrap="square" lIns="182880" tIns="146304" rIns="182880" bIns="146304" rtlCol="0">
            <a:spAutoFit/>
          </a:bodyPr>
          <a:lstStyle/>
          <a:p>
            <a:pPr>
              <a:lnSpc>
                <a:spcPct val="90000"/>
              </a:lnSpc>
              <a:spcAft>
                <a:spcPts val="600"/>
              </a:spcAft>
            </a:pPr>
            <a:endParaRPr lang="en-GB" sz="3200" dirty="0">
              <a:gradFill>
                <a:gsLst>
                  <a:gs pos="2917">
                    <a:schemeClr val="tx1"/>
                  </a:gs>
                  <a:gs pos="30000">
                    <a:schemeClr val="tx1"/>
                  </a:gs>
                </a:gsLst>
                <a:lin ang="5400000" scaled="0"/>
              </a:gradFill>
            </a:endParaRPr>
          </a:p>
          <a:p>
            <a:pPr>
              <a:lnSpc>
                <a:spcPct val="90000"/>
              </a:lnSpc>
              <a:spcAft>
                <a:spcPts val="600"/>
              </a:spcAft>
            </a:pPr>
            <a:endParaRPr lang="en-GB" sz="3200" dirty="0" err="1">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4"/>
          <a:stretch>
            <a:fillRect/>
          </a:stretch>
        </p:blipFill>
        <p:spPr>
          <a:xfrm>
            <a:off x="2082078" y="2849190"/>
            <a:ext cx="1056133" cy="1066800"/>
          </a:xfrm>
          <a:prstGeom prst="rect">
            <a:avLst/>
          </a:prstGeom>
        </p:spPr>
      </p:pic>
      <p:pic>
        <p:nvPicPr>
          <p:cNvPr id="11" name="Picture 10"/>
          <p:cNvPicPr>
            <a:picLocks noChangeAspect="1"/>
          </p:cNvPicPr>
          <p:nvPr/>
        </p:nvPicPr>
        <p:blipFill>
          <a:blip r:embed="rId5"/>
          <a:stretch>
            <a:fillRect/>
          </a:stretch>
        </p:blipFill>
        <p:spPr>
          <a:xfrm>
            <a:off x="457597" y="2777182"/>
            <a:ext cx="1133646" cy="1145095"/>
          </a:xfrm>
          <a:prstGeom prst="rect">
            <a:avLst/>
          </a:prstGeom>
        </p:spPr>
      </p:pic>
    </p:spTree>
    <p:extLst>
      <p:ext uri="{BB962C8B-B14F-4D97-AF65-F5344CB8AC3E}">
        <p14:creationId xmlns:p14="http://schemas.microsoft.com/office/powerpoint/2010/main" val="32889337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81" y="2921198"/>
            <a:ext cx="5486399" cy="3672408"/>
          </a:xfrm>
        </p:spPr>
        <p:txBody>
          <a:bodyPr/>
          <a:lstStyle/>
          <a:p>
            <a:r>
              <a:rPr lang="en-GB" dirty="0"/>
              <a:t>Right, I’ve sold a load more of these deals </a:t>
            </a:r>
          </a:p>
        </p:txBody>
      </p:sp>
      <p:sp>
        <p:nvSpPr>
          <p:cNvPr id="3" name="Picture Placeholder 2"/>
          <p:cNvSpPr>
            <a:spLocks noGrp="1"/>
          </p:cNvSpPr>
          <p:nvPr>
            <p:ph type="pic" sz="quarter" idx="10"/>
          </p:nvPr>
        </p:nvSpPr>
        <p:spPr>
          <a:blipFill>
            <a:blip r:embed="rId3"/>
            <a:stretch>
              <a:fillRect/>
            </a:stretch>
          </a:blipFill>
        </p:spPr>
      </p:sp>
      <p:pic>
        <p:nvPicPr>
          <p:cNvPr id="4" name="Picture 3"/>
          <p:cNvPicPr>
            <a:picLocks noChangeAspect="1"/>
          </p:cNvPicPr>
          <p:nvPr/>
        </p:nvPicPr>
        <p:blipFill>
          <a:blip r:embed="rId4"/>
          <a:stretch>
            <a:fillRect/>
          </a:stretch>
        </p:blipFill>
        <p:spPr>
          <a:xfrm>
            <a:off x="313581" y="256902"/>
            <a:ext cx="1956463" cy="1976224"/>
          </a:xfrm>
          <a:prstGeom prst="rect">
            <a:avLst/>
          </a:prstGeom>
        </p:spPr>
      </p:pic>
    </p:spTree>
    <p:extLst>
      <p:ext uri="{BB962C8B-B14F-4D97-AF65-F5344CB8AC3E}">
        <p14:creationId xmlns:p14="http://schemas.microsoft.com/office/powerpoint/2010/main" val="29859320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89" y="400918"/>
            <a:ext cx="11887200" cy="2179058"/>
          </a:xfrm>
        </p:spPr>
        <p:txBody>
          <a:bodyPr/>
          <a:lstStyle/>
          <a:p>
            <a:r>
              <a:rPr lang="en-US" sz="4800" dirty="0"/>
              <a:t>Double Facepalm</a:t>
            </a:r>
            <a:br>
              <a:rPr lang="en-US" sz="4800" dirty="0"/>
            </a:br>
            <a:br>
              <a:rPr lang="en-US" sz="4800" dirty="0"/>
            </a:br>
            <a:r>
              <a:rPr lang="en-US" sz="4800" dirty="0"/>
              <a:t>For when one Facepalm isn’t enough!</a:t>
            </a:r>
          </a:p>
        </p:txBody>
      </p:sp>
    </p:spTree>
    <p:extLst>
      <p:ext uri="{BB962C8B-B14F-4D97-AF65-F5344CB8AC3E}">
        <p14:creationId xmlns:p14="http://schemas.microsoft.com/office/powerpoint/2010/main" val="42869626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81" y="544934"/>
            <a:ext cx="5486399" cy="7829836"/>
          </a:xfrm>
        </p:spPr>
        <p:txBody>
          <a:bodyPr/>
          <a:lstStyle/>
          <a:p>
            <a:r>
              <a:rPr lang="en-GB" dirty="0"/>
              <a:t>Gap 1.</a:t>
            </a:r>
            <a:br>
              <a:rPr lang="en-GB" dirty="0"/>
            </a:br>
            <a:br>
              <a:rPr lang="en-GB" dirty="0"/>
            </a:br>
            <a:r>
              <a:rPr lang="en-US" sz="4800" dirty="0"/>
              <a:t>A gap between how you charge for your service and how you are charged for consumption of cloud resources.</a:t>
            </a:r>
            <a:br>
              <a:rPr lang="en-GB" dirty="0"/>
            </a:br>
            <a:br>
              <a:rPr lang="en-GB" dirty="0"/>
            </a:br>
            <a:endParaRPr lang="en-GB" dirty="0"/>
          </a:p>
        </p:txBody>
      </p:sp>
      <p:sp>
        <p:nvSpPr>
          <p:cNvPr id="3" name="Picture Placeholder 2"/>
          <p:cNvSpPr>
            <a:spLocks noGrp="1"/>
          </p:cNvSpPr>
          <p:nvPr>
            <p:ph type="pic" sz="quarter" idx="10"/>
          </p:nvPr>
        </p:nvSpPr>
        <p:spPr>
          <a:blipFill>
            <a:blip r:embed="rId3"/>
            <a:stretch>
              <a:fillRect/>
            </a:stretch>
          </a:blipFill>
        </p:spPr>
      </p:sp>
      <p:pic>
        <p:nvPicPr>
          <p:cNvPr id="4" name="Picture 3"/>
          <p:cNvPicPr>
            <a:picLocks noChangeAspect="1"/>
          </p:cNvPicPr>
          <p:nvPr/>
        </p:nvPicPr>
        <p:blipFill>
          <a:blip r:embed="rId4"/>
          <a:stretch>
            <a:fillRect/>
          </a:stretch>
        </p:blipFill>
        <p:spPr>
          <a:xfrm>
            <a:off x="9890645" y="112886"/>
            <a:ext cx="1181273" cy="1193204"/>
          </a:xfrm>
          <a:prstGeom prst="rect">
            <a:avLst/>
          </a:prstGeom>
        </p:spPr>
      </p:pic>
      <p:pic>
        <p:nvPicPr>
          <p:cNvPr id="6" name="Picture 5"/>
          <p:cNvPicPr>
            <a:picLocks noChangeAspect="1"/>
          </p:cNvPicPr>
          <p:nvPr/>
        </p:nvPicPr>
        <p:blipFill>
          <a:blip r:embed="rId5"/>
          <a:stretch>
            <a:fillRect/>
          </a:stretch>
        </p:blipFill>
        <p:spPr>
          <a:xfrm>
            <a:off x="11147915" y="113360"/>
            <a:ext cx="1212563" cy="1219686"/>
          </a:xfrm>
          <a:prstGeom prst="rect">
            <a:avLst/>
          </a:prstGeom>
        </p:spPr>
      </p:pic>
    </p:spTree>
    <p:extLst>
      <p:ext uri="{BB962C8B-B14F-4D97-AF65-F5344CB8AC3E}">
        <p14:creationId xmlns:p14="http://schemas.microsoft.com/office/powerpoint/2010/main" val="14802517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540" y="2129110"/>
            <a:ext cx="6517761" cy="3816424"/>
          </a:xfrm>
          <a:solidFill>
            <a:schemeClr val="accent6">
              <a:alpha val="80000"/>
            </a:schemeClr>
          </a:solidFill>
        </p:spPr>
        <p:txBody>
          <a:bodyPr/>
          <a:lstStyle/>
          <a:p>
            <a:r>
              <a:rPr lang="en-US" sz="4400" b="1" dirty="0">
                <a:solidFill>
                  <a:schemeClr val="bg1"/>
                </a:solidFill>
              </a:rPr>
              <a:t>Mind the Gap ! </a:t>
            </a:r>
            <a:br>
              <a:rPr lang="en-US" sz="4400" b="1" dirty="0">
                <a:solidFill>
                  <a:schemeClr val="bg1"/>
                </a:solidFill>
              </a:rPr>
            </a:br>
            <a:endParaRPr lang="en-US" sz="4400" dirty="0">
              <a:solidFill>
                <a:schemeClr val="bg1"/>
              </a:solidFill>
            </a:endParaRPr>
          </a:p>
        </p:txBody>
      </p:sp>
      <p:sp>
        <p:nvSpPr>
          <p:cNvPr id="3" name="Text Placeholder 2"/>
          <p:cNvSpPr>
            <a:spLocks noGrp="1"/>
          </p:cNvSpPr>
          <p:nvPr>
            <p:ph type="body" sz="quarter" idx="12"/>
          </p:nvPr>
        </p:nvSpPr>
        <p:spPr>
          <a:xfrm>
            <a:off x="276540" y="3954457"/>
            <a:ext cx="6399213" cy="1703046"/>
          </a:xfrm>
        </p:spPr>
        <p:txBody>
          <a:bodyPr/>
          <a:lstStyle/>
          <a:p>
            <a:endParaRPr lang="en-US" b="1" dirty="0"/>
          </a:p>
          <a:p>
            <a:r>
              <a:rPr lang="en-US" dirty="0">
                <a:solidFill>
                  <a:schemeClr val="bg1"/>
                </a:solidFill>
              </a:rPr>
              <a:t>Will Eastbury &amp; John Donnelly</a:t>
            </a:r>
          </a:p>
          <a:p>
            <a:r>
              <a:rPr lang="en-US" b="1" dirty="0">
                <a:solidFill>
                  <a:schemeClr val="bg1"/>
                </a:solidFill>
              </a:rPr>
              <a:t>Technical Evangelists</a:t>
            </a:r>
          </a:p>
          <a:p>
            <a:endParaRPr lang="en-US" b="1" dirty="0"/>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3581" y="544935"/>
            <a:ext cx="5486399" cy="7165038"/>
          </a:xfrm>
        </p:spPr>
        <p:txBody>
          <a:bodyPr/>
          <a:lstStyle/>
          <a:p>
            <a:r>
              <a:rPr lang="en-GB" dirty="0"/>
              <a:t>Gap 2.</a:t>
            </a:r>
            <a:br>
              <a:rPr lang="en-GB" dirty="0"/>
            </a:br>
            <a:br>
              <a:rPr lang="en-GB" dirty="0"/>
            </a:br>
            <a:r>
              <a:rPr lang="en-US" sz="4800" dirty="0"/>
              <a:t>A gap between your current revenue and your service’s potential value to customers.</a:t>
            </a:r>
            <a:br>
              <a:rPr lang="en-GB" dirty="0"/>
            </a:br>
            <a:br>
              <a:rPr lang="en-GB" dirty="0"/>
            </a:br>
            <a:endParaRPr lang="en-GB" dirty="0"/>
          </a:p>
        </p:txBody>
      </p:sp>
      <p:sp>
        <p:nvSpPr>
          <p:cNvPr id="3" name="Picture Placeholder 2"/>
          <p:cNvSpPr>
            <a:spLocks noGrp="1"/>
          </p:cNvSpPr>
          <p:nvPr>
            <p:ph type="pic" sz="quarter" idx="10"/>
          </p:nvPr>
        </p:nvSpPr>
        <p:spPr>
          <a:blipFill>
            <a:blip r:embed="rId4"/>
            <a:stretch>
              <a:fillRect/>
            </a:stretch>
          </a:blipFill>
        </p:spPr>
      </p:sp>
      <p:pic>
        <p:nvPicPr>
          <p:cNvPr id="4" name="Picture 3"/>
          <p:cNvPicPr>
            <a:picLocks noChangeAspect="1"/>
          </p:cNvPicPr>
          <p:nvPr/>
        </p:nvPicPr>
        <p:blipFill>
          <a:blip r:embed="rId5"/>
          <a:stretch>
            <a:fillRect/>
          </a:stretch>
        </p:blipFill>
        <p:spPr>
          <a:xfrm>
            <a:off x="11114781" y="184894"/>
            <a:ext cx="1181273" cy="1193204"/>
          </a:xfrm>
          <a:prstGeom prst="rect">
            <a:avLst/>
          </a:prstGeom>
        </p:spPr>
      </p:pic>
      <p:pic>
        <p:nvPicPr>
          <p:cNvPr id="7" name="Picture 6"/>
          <p:cNvPicPr>
            <a:picLocks noChangeAspect="1"/>
          </p:cNvPicPr>
          <p:nvPr/>
        </p:nvPicPr>
        <p:blipFill>
          <a:blip r:embed="rId6"/>
          <a:stretch>
            <a:fillRect/>
          </a:stretch>
        </p:blipFill>
        <p:spPr>
          <a:xfrm>
            <a:off x="9793087" y="184894"/>
            <a:ext cx="1181273" cy="1193204"/>
          </a:xfrm>
          <a:prstGeom prst="rect">
            <a:avLst/>
          </a:prstGeom>
        </p:spPr>
      </p:pic>
    </p:spTree>
    <p:extLst>
      <p:ext uri="{BB962C8B-B14F-4D97-AF65-F5344CB8AC3E}">
        <p14:creationId xmlns:p14="http://schemas.microsoft.com/office/powerpoint/2010/main" val="4284610723"/>
      </p:ext>
    </p:extLst>
  </p:cSld>
  <p:clrMapOvr>
    <a:overrideClrMapping bg1="lt1" tx1="dk1" bg2="lt2" tx2="dk2" accent1="accent1" accent2="accent2" accent3="accent3" accent4="accent4" accent5="accent5" accent6="accent6" hlink="hlink" folHlink="folHlink"/>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89" y="482590"/>
            <a:ext cx="8424936" cy="5946243"/>
          </a:xfrm>
        </p:spPr>
        <p:txBody>
          <a:bodyPr/>
          <a:lstStyle/>
          <a:p>
            <a:r>
              <a:rPr lang="en-GB" sz="4400" dirty="0"/>
              <a:t>Looking forward – mind the gaps! </a:t>
            </a:r>
            <a:br>
              <a:rPr lang="en-GB" sz="5400" dirty="0"/>
            </a:br>
            <a:br>
              <a:rPr lang="en-GB" sz="2000" dirty="0"/>
            </a:br>
            <a:r>
              <a:rPr lang="en-GB" sz="3200" dirty="0">
                <a:latin typeface="+mn-lt"/>
              </a:rPr>
              <a:t>Reduced customer time to return by 36 months.</a:t>
            </a:r>
            <a:br>
              <a:rPr lang="en-GB" sz="5400" dirty="0"/>
            </a:br>
            <a:r>
              <a:rPr lang="en-GB" sz="3200" dirty="0">
                <a:latin typeface="+mn-lt"/>
              </a:rPr>
              <a:t>Extended ISV time to profit by 36 months.</a:t>
            </a:r>
            <a:br>
              <a:rPr lang="en-GB" sz="3200" dirty="0">
                <a:latin typeface="+mn-lt"/>
              </a:rPr>
            </a:br>
            <a:br>
              <a:rPr lang="en-GB" sz="3200" dirty="0">
                <a:latin typeface="+mn-lt"/>
              </a:rPr>
            </a:br>
            <a:r>
              <a:rPr lang="en-GB" sz="3200" dirty="0">
                <a:latin typeface="+mn-lt"/>
              </a:rPr>
              <a:t>Added new risk of customer termination</a:t>
            </a:r>
            <a:br>
              <a:rPr lang="en-GB" sz="3200" dirty="0">
                <a:latin typeface="+mn-lt"/>
              </a:rPr>
            </a:br>
            <a:br>
              <a:rPr lang="en-GB" sz="3200" dirty="0">
                <a:latin typeface="+mn-lt"/>
              </a:rPr>
            </a:br>
            <a:r>
              <a:rPr lang="en-GB" sz="3200" dirty="0">
                <a:latin typeface="+mn-lt"/>
              </a:rPr>
              <a:t>Added new risk of over-consumption (risk of under-pricing against fixed IaaS resource costs) – results in excessive cost or under-performance.</a:t>
            </a:r>
            <a:br>
              <a:rPr lang="en-GB" sz="3200" dirty="0">
                <a:latin typeface="+mn-lt"/>
              </a:rPr>
            </a:br>
            <a:br>
              <a:rPr lang="en-GB" sz="3200" dirty="0">
                <a:latin typeface="+mn-lt"/>
              </a:rPr>
            </a:br>
            <a:r>
              <a:rPr lang="en-GB" sz="3200" dirty="0">
                <a:latin typeface="+mn-lt"/>
              </a:rPr>
              <a:t>Added new risk of under-consumption of resource (IaaS over-provisioning) </a:t>
            </a:r>
            <a:endParaRPr lang="en-GB" sz="5400" dirty="0"/>
          </a:p>
        </p:txBody>
      </p:sp>
      <p:pic>
        <p:nvPicPr>
          <p:cNvPr id="4" name="Picture Placeholder 3"/>
          <p:cNvPicPr>
            <a:picLocks noGrp="1" noChangeAspect="1"/>
          </p:cNvPicPr>
          <p:nvPr>
            <p:ph type="pic" sz="quarter" idx="10"/>
          </p:nvPr>
        </p:nvPicPr>
        <p:blipFill rotWithShape="1">
          <a:blip r:embed="rId3"/>
          <a:srcRect l="46422" r="24997"/>
          <a:stretch/>
        </p:blipFill>
        <p:spPr>
          <a:xfrm>
            <a:off x="9242573" y="1938"/>
            <a:ext cx="3193902" cy="6992587"/>
          </a:xfrm>
          <a:prstGeom prst="rect">
            <a:avLst/>
          </a:prstGeom>
        </p:spPr>
      </p:pic>
      <p:pic>
        <p:nvPicPr>
          <p:cNvPr id="5" name="Picture 4"/>
          <p:cNvPicPr>
            <a:picLocks noChangeAspect="1"/>
          </p:cNvPicPr>
          <p:nvPr/>
        </p:nvPicPr>
        <p:blipFill rotWithShape="1">
          <a:blip r:embed="rId4"/>
          <a:srcRect l="49766" r="690"/>
          <a:stretch/>
        </p:blipFill>
        <p:spPr>
          <a:xfrm>
            <a:off x="9223879" y="1938"/>
            <a:ext cx="5161478" cy="6994525"/>
          </a:xfrm>
          <a:prstGeom prst="rect">
            <a:avLst/>
          </a:prstGeom>
        </p:spPr>
      </p:pic>
      <p:pic>
        <p:nvPicPr>
          <p:cNvPr id="8" name="Picture 7"/>
          <p:cNvPicPr>
            <a:picLocks noChangeAspect="1"/>
          </p:cNvPicPr>
          <p:nvPr/>
        </p:nvPicPr>
        <p:blipFill>
          <a:blip r:embed="rId5"/>
          <a:stretch>
            <a:fillRect/>
          </a:stretch>
        </p:blipFill>
        <p:spPr>
          <a:xfrm>
            <a:off x="12005300" y="147277"/>
            <a:ext cx="1060569" cy="1066799"/>
          </a:xfrm>
          <a:prstGeom prst="rect">
            <a:avLst/>
          </a:prstGeom>
        </p:spPr>
      </p:pic>
      <p:pic>
        <p:nvPicPr>
          <p:cNvPr id="9" name="Picture 8"/>
          <p:cNvPicPr>
            <a:picLocks noChangeAspect="1"/>
          </p:cNvPicPr>
          <p:nvPr/>
        </p:nvPicPr>
        <p:blipFill>
          <a:blip r:embed="rId6"/>
          <a:stretch>
            <a:fillRect/>
          </a:stretch>
        </p:blipFill>
        <p:spPr>
          <a:xfrm>
            <a:off x="13131005" y="147276"/>
            <a:ext cx="1056133" cy="1066800"/>
          </a:xfrm>
          <a:prstGeom prst="rect">
            <a:avLst/>
          </a:prstGeom>
        </p:spPr>
      </p:pic>
    </p:spTree>
    <p:extLst>
      <p:ext uri="{BB962C8B-B14F-4D97-AF65-F5344CB8AC3E}">
        <p14:creationId xmlns:p14="http://schemas.microsoft.com/office/powerpoint/2010/main" val="41364621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926955"/>
          </a:xfrm>
        </p:spPr>
        <p:txBody>
          <a:bodyPr/>
          <a:lstStyle/>
          <a:p>
            <a:r>
              <a:rPr lang="en-GB" dirty="0"/>
              <a:t>How do we deal with these gaps? </a:t>
            </a:r>
          </a:p>
        </p:txBody>
      </p:sp>
      <p:pic>
        <p:nvPicPr>
          <p:cNvPr id="5" name="Picture 4"/>
          <p:cNvPicPr>
            <a:picLocks noChangeAspect="1"/>
          </p:cNvPicPr>
          <p:nvPr/>
        </p:nvPicPr>
        <p:blipFill>
          <a:blip r:embed="rId2"/>
          <a:stretch>
            <a:fillRect/>
          </a:stretch>
        </p:blipFill>
        <p:spPr>
          <a:xfrm>
            <a:off x="8695869" y="398599"/>
            <a:ext cx="3615272" cy="3516224"/>
          </a:xfrm>
          <a:prstGeom prst="rect">
            <a:avLst/>
          </a:prstGeom>
        </p:spPr>
      </p:pic>
      <p:pic>
        <p:nvPicPr>
          <p:cNvPr id="6" name="Picture 5"/>
          <p:cNvPicPr>
            <a:picLocks noChangeAspect="1"/>
          </p:cNvPicPr>
          <p:nvPr/>
        </p:nvPicPr>
        <p:blipFill>
          <a:blip r:embed="rId3"/>
          <a:stretch>
            <a:fillRect/>
          </a:stretch>
        </p:blipFill>
        <p:spPr>
          <a:xfrm>
            <a:off x="8390882" y="4433366"/>
            <a:ext cx="3190488" cy="1963373"/>
          </a:xfrm>
          <a:prstGeom prst="rect">
            <a:avLst/>
          </a:prstGeom>
        </p:spPr>
      </p:pic>
      <p:grpSp>
        <p:nvGrpSpPr>
          <p:cNvPr id="7" name="Group 6"/>
          <p:cNvGrpSpPr/>
          <p:nvPr/>
        </p:nvGrpSpPr>
        <p:grpSpPr>
          <a:xfrm>
            <a:off x="6650285" y="472926"/>
            <a:ext cx="1656184" cy="3151365"/>
            <a:chOff x="8480425" y="1285875"/>
            <a:chExt cx="331788" cy="717551"/>
          </a:xfrm>
        </p:grpSpPr>
        <p:sp>
          <p:nvSpPr>
            <p:cNvPr id="8" name="Freeform 620"/>
            <p:cNvSpPr>
              <a:spLocks/>
            </p:cNvSpPr>
            <p:nvPr/>
          </p:nvSpPr>
          <p:spPr bwMode="auto">
            <a:xfrm>
              <a:off x="8493125" y="1503363"/>
              <a:ext cx="309563" cy="500063"/>
            </a:xfrm>
            <a:custGeom>
              <a:avLst/>
              <a:gdLst>
                <a:gd name="T0" fmla="*/ 195 w 195"/>
                <a:gd name="T1" fmla="*/ 0 h 315"/>
                <a:gd name="T2" fmla="*/ 190 w 195"/>
                <a:gd name="T3" fmla="*/ 47 h 315"/>
                <a:gd name="T4" fmla="*/ 188 w 195"/>
                <a:gd name="T5" fmla="*/ 76 h 315"/>
                <a:gd name="T6" fmla="*/ 182 w 195"/>
                <a:gd name="T7" fmla="*/ 143 h 315"/>
                <a:gd name="T8" fmla="*/ 179 w 195"/>
                <a:gd name="T9" fmla="*/ 173 h 315"/>
                <a:gd name="T10" fmla="*/ 173 w 195"/>
                <a:gd name="T11" fmla="*/ 239 h 315"/>
                <a:gd name="T12" fmla="*/ 171 w 195"/>
                <a:gd name="T13" fmla="*/ 269 h 315"/>
                <a:gd name="T14" fmla="*/ 166 w 195"/>
                <a:gd name="T15" fmla="*/ 315 h 315"/>
                <a:gd name="T16" fmla="*/ 27 w 195"/>
                <a:gd name="T17" fmla="*/ 315 h 315"/>
                <a:gd name="T18" fmla="*/ 24 w 195"/>
                <a:gd name="T19" fmla="*/ 297 h 315"/>
                <a:gd name="T20" fmla="*/ 20 w 195"/>
                <a:gd name="T21" fmla="*/ 243 h 315"/>
                <a:gd name="T22" fmla="*/ 18 w 195"/>
                <a:gd name="T23" fmla="*/ 217 h 315"/>
                <a:gd name="T24" fmla="*/ 14 w 195"/>
                <a:gd name="T25" fmla="*/ 160 h 315"/>
                <a:gd name="T26" fmla="*/ 11 w 195"/>
                <a:gd name="T27" fmla="*/ 136 h 315"/>
                <a:gd name="T28" fmla="*/ 7 w 195"/>
                <a:gd name="T29" fmla="*/ 80 h 315"/>
                <a:gd name="T30" fmla="*/ 5 w 195"/>
                <a:gd name="T31" fmla="*/ 54 h 315"/>
                <a:gd name="T32" fmla="*/ 0 w 195"/>
                <a:gd name="T33" fmla="*/ 0 h 315"/>
                <a:gd name="T34" fmla="*/ 195 w 195"/>
                <a:gd name="T35"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 h="315">
                  <a:moveTo>
                    <a:pt x="195" y="0"/>
                  </a:moveTo>
                  <a:lnTo>
                    <a:pt x="190" y="47"/>
                  </a:lnTo>
                  <a:lnTo>
                    <a:pt x="188" y="76"/>
                  </a:lnTo>
                  <a:lnTo>
                    <a:pt x="182" y="143"/>
                  </a:lnTo>
                  <a:lnTo>
                    <a:pt x="179" y="173"/>
                  </a:lnTo>
                  <a:lnTo>
                    <a:pt x="173" y="239"/>
                  </a:lnTo>
                  <a:lnTo>
                    <a:pt x="171" y="269"/>
                  </a:lnTo>
                  <a:lnTo>
                    <a:pt x="166" y="315"/>
                  </a:lnTo>
                  <a:lnTo>
                    <a:pt x="27" y="315"/>
                  </a:lnTo>
                  <a:lnTo>
                    <a:pt x="24" y="297"/>
                  </a:lnTo>
                  <a:lnTo>
                    <a:pt x="20" y="243"/>
                  </a:lnTo>
                  <a:lnTo>
                    <a:pt x="18" y="217"/>
                  </a:lnTo>
                  <a:lnTo>
                    <a:pt x="14" y="160"/>
                  </a:lnTo>
                  <a:lnTo>
                    <a:pt x="11" y="136"/>
                  </a:lnTo>
                  <a:lnTo>
                    <a:pt x="7" y="80"/>
                  </a:lnTo>
                  <a:lnTo>
                    <a:pt x="5" y="54"/>
                  </a:lnTo>
                  <a:lnTo>
                    <a:pt x="0" y="0"/>
                  </a:lnTo>
                  <a:lnTo>
                    <a:pt x="1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21"/>
            <p:cNvSpPr>
              <a:spLocks/>
            </p:cNvSpPr>
            <p:nvPr/>
          </p:nvSpPr>
          <p:spPr bwMode="auto">
            <a:xfrm>
              <a:off x="8531225" y="1730375"/>
              <a:ext cx="250825" cy="273050"/>
            </a:xfrm>
            <a:custGeom>
              <a:avLst/>
              <a:gdLst>
                <a:gd name="T0" fmla="*/ 158 w 158"/>
                <a:gd name="T1" fmla="*/ 0 h 172"/>
                <a:gd name="T2" fmla="*/ 155 w 158"/>
                <a:gd name="T3" fmla="*/ 30 h 172"/>
                <a:gd name="T4" fmla="*/ 14 w 158"/>
                <a:gd name="T5" fmla="*/ 172 h 172"/>
                <a:gd name="T6" fmla="*/ 3 w 158"/>
                <a:gd name="T7" fmla="*/ 172 h 172"/>
                <a:gd name="T8" fmla="*/ 0 w 158"/>
                <a:gd name="T9" fmla="*/ 154 h 172"/>
                <a:gd name="T10" fmla="*/ 158 w 158"/>
                <a:gd name="T11" fmla="*/ 0 h 172"/>
              </a:gdLst>
              <a:ahLst/>
              <a:cxnLst>
                <a:cxn ang="0">
                  <a:pos x="T0" y="T1"/>
                </a:cxn>
                <a:cxn ang="0">
                  <a:pos x="T2" y="T3"/>
                </a:cxn>
                <a:cxn ang="0">
                  <a:pos x="T4" y="T5"/>
                </a:cxn>
                <a:cxn ang="0">
                  <a:pos x="T6" y="T7"/>
                </a:cxn>
                <a:cxn ang="0">
                  <a:pos x="T8" y="T9"/>
                </a:cxn>
                <a:cxn ang="0">
                  <a:pos x="T10" y="T11"/>
                </a:cxn>
              </a:cxnLst>
              <a:rect l="0" t="0" r="r" b="b"/>
              <a:pathLst>
                <a:path w="158" h="172">
                  <a:moveTo>
                    <a:pt x="158" y="0"/>
                  </a:moveTo>
                  <a:lnTo>
                    <a:pt x="155" y="30"/>
                  </a:lnTo>
                  <a:lnTo>
                    <a:pt x="14" y="172"/>
                  </a:lnTo>
                  <a:lnTo>
                    <a:pt x="3" y="172"/>
                  </a:lnTo>
                  <a:lnTo>
                    <a:pt x="0" y="154"/>
                  </a:lnTo>
                  <a:lnTo>
                    <a:pt x="158"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22"/>
            <p:cNvSpPr>
              <a:spLocks/>
            </p:cNvSpPr>
            <p:nvPr/>
          </p:nvSpPr>
          <p:spPr bwMode="auto">
            <a:xfrm>
              <a:off x="8650288" y="1882775"/>
              <a:ext cx="117475" cy="120650"/>
            </a:xfrm>
            <a:custGeom>
              <a:avLst/>
              <a:gdLst>
                <a:gd name="T0" fmla="*/ 74 w 74"/>
                <a:gd name="T1" fmla="*/ 0 h 76"/>
                <a:gd name="T2" fmla="*/ 72 w 74"/>
                <a:gd name="T3" fmla="*/ 30 h 76"/>
                <a:gd name="T4" fmla="*/ 26 w 74"/>
                <a:gd name="T5" fmla="*/ 76 h 76"/>
                <a:gd name="T6" fmla="*/ 0 w 74"/>
                <a:gd name="T7" fmla="*/ 76 h 76"/>
                <a:gd name="T8" fmla="*/ 74 w 74"/>
                <a:gd name="T9" fmla="*/ 0 h 76"/>
              </a:gdLst>
              <a:ahLst/>
              <a:cxnLst>
                <a:cxn ang="0">
                  <a:pos x="T0" y="T1"/>
                </a:cxn>
                <a:cxn ang="0">
                  <a:pos x="T2" y="T3"/>
                </a:cxn>
                <a:cxn ang="0">
                  <a:pos x="T4" y="T5"/>
                </a:cxn>
                <a:cxn ang="0">
                  <a:pos x="T6" y="T7"/>
                </a:cxn>
                <a:cxn ang="0">
                  <a:pos x="T8" y="T9"/>
                </a:cxn>
              </a:cxnLst>
              <a:rect l="0" t="0" r="r" b="b"/>
              <a:pathLst>
                <a:path w="74" h="76">
                  <a:moveTo>
                    <a:pt x="74" y="0"/>
                  </a:moveTo>
                  <a:lnTo>
                    <a:pt x="72" y="30"/>
                  </a:lnTo>
                  <a:lnTo>
                    <a:pt x="26" y="76"/>
                  </a:lnTo>
                  <a:lnTo>
                    <a:pt x="0" y="76"/>
                  </a:lnTo>
                  <a:lnTo>
                    <a:pt x="74"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23"/>
            <p:cNvSpPr>
              <a:spLocks/>
            </p:cNvSpPr>
            <p:nvPr/>
          </p:nvSpPr>
          <p:spPr bwMode="auto">
            <a:xfrm>
              <a:off x="8521700" y="1577975"/>
              <a:ext cx="273050" cy="311150"/>
            </a:xfrm>
            <a:custGeom>
              <a:avLst/>
              <a:gdLst>
                <a:gd name="T0" fmla="*/ 172 w 172"/>
                <a:gd name="T1" fmla="*/ 0 h 196"/>
                <a:gd name="T2" fmla="*/ 170 w 172"/>
                <a:gd name="T3" fmla="*/ 29 h 196"/>
                <a:gd name="T4" fmla="*/ 2 w 172"/>
                <a:gd name="T5" fmla="*/ 196 h 196"/>
                <a:gd name="T6" fmla="*/ 0 w 172"/>
                <a:gd name="T7" fmla="*/ 170 h 196"/>
                <a:gd name="T8" fmla="*/ 172 w 172"/>
                <a:gd name="T9" fmla="*/ 0 h 196"/>
              </a:gdLst>
              <a:ahLst/>
              <a:cxnLst>
                <a:cxn ang="0">
                  <a:pos x="T0" y="T1"/>
                </a:cxn>
                <a:cxn ang="0">
                  <a:pos x="T2" y="T3"/>
                </a:cxn>
                <a:cxn ang="0">
                  <a:pos x="T4" y="T5"/>
                </a:cxn>
                <a:cxn ang="0">
                  <a:pos x="T6" y="T7"/>
                </a:cxn>
                <a:cxn ang="0">
                  <a:pos x="T8" y="T9"/>
                </a:cxn>
              </a:cxnLst>
              <a:rect l="0" t="0" r="r" b="b"/>
              <a:pathLst>
                <a:path w="172" h="196">
                  <a:moveTo>
                    <a:pt x="172" y="0"/>
                  </a:moveTo>
                  <a:lnTo>
                    <a:pt x="170" y="29"/>
                  </a:lnTo>
                  <a:lnTo>
                    <a:pt x="2" y="196"/>
                  </a:lnTo>
                  <a:lnTo>
                    <a:pt x="0" y="170"/>
                  </a:lnTo>
                  <a:lnTo>
                    <a:pt x="172"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24"/>
            <p:cNvSpPr>
              <a:spLocks/>
            </p:cNvSpPr>
            <p:nvPr/>
          </p:nvSpPr>
          <p:spPr bwMode="auto">
            <a:xfrm>
              <a:off x="8510588" y="1492250"/>
              <a:ext cx="274638" cy="265113"/>
            </a:xfrm>
            <a:custGeom>
              <a:avLst/>
              <a:gdLst>
                <a:gd name="T0" fmla="*/ 173 w 173"/>
                <a:gd name="T1" fmla="*/ 0 h 167"/>
                <a:gd name="T2" fmla="*/ 3 w 173"/>
                <a:gd name="T3" fmla="*/ 167 h 167"/>
                <a:gd name="T4" fmla="*/ 0 w 173"/>
                <a:gd name="T5" fmla="*/ 143 h 167"/>
                <a:gd name="T6" fmla="*/ 138 w 173"/>
                <a:gd name="T7" fmla="*/ 7 h 167"/>
                <a:gd name="T8" fmla="*/ 144 w 173"/>
                <a:gd name="T9" fmla="*/ 0 h 167"/>
                <a:gd name="T10" fmla="*/ 173 w 173"/>
                <a:gd name="T11" fmla="*/ 0 h 167"/>
              </a:gdLst>
              <a:ahLst/>
              <a:cxnLst>
                <a:cxn ang="0">
                  <a:pos x="T0" y="T1"/>
                </a:cxn>
                <a:cxn ang="0">
                  <a:pos x="T2" y="T3"/>
                </a:cxn>
                <a:cxn ang="0">
                  <a:pos x="T4" y="T5"/>
                </a:cxn>
                <a:cxn ang="0">
                  <a:pos x="T6" y="T7"/>
                </a:cxn>
                <a:cxn ang="0">
                  <a:pos x="T8" y="T9"/>
                </a:cxn>
                <a:cxn ang="0">
                  <a:pos x="T10" y="T11"/>
                </a:cxn>
              </a:cxnLst>
              <a:rect l="0" t="0" r="r" b="b"/>
              <a:pathLst>
                <a:path w="173" h="167">
                  <a:moveTo>
                    <a:pt x="173" y="0"/>
                  </a:moveTo>
                  <a:lnTo>
                    <a:pt x="3" y="167"/>
                  </a:lnTo>
                  <a:lnTo>
                    <a:pt x="0" y="143"/>
                  </a:lnTo>
                  <a:lnTo>
                    <a:pt x="138" y="7"/>
                  </a:lnTo>
                  <a:lnTo>
                    <a:pt x="144" y="0"/>
                  </a:lnTo>
                  <a:lnTo>
                    <a:pt x="173"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25"/>
            <p:cNvSpPr>
              <a:spLocks/>
            </p:cNvSpPr>
            <p:nvPr/>
          </p:nvSpPr>
          <p:spPr bwMode="auto">
            <a:xfrm>
              <a:off x="8501063" y="1492250"/>
              <a:ext cx="141288" cy="138113"/>
            </a:xfrm>
            <a:custGeom>
              <a:avLst/>
              <a:gdLst>
                <a:gd name="T0" fmla="*/ 89 w 89"/>
                <a:gd name="T1" fmla="*/ 0 h 87"/>
                <a:gd name="T2" fmla="*/ 2 w 89"/>
                <a:gd name="T3" fmla="*/ 87 h 87"/>
                <a:gd name="T4" fmla="*/ 0 w 89"/>
                <a:gd name="T5" fmla="*/ 61 h 87"/>
                <a:gd name="T6" fmla="*/ 54 w 89"/>
                <a:gd name="T7" fmla="*/ 7 h 87"/>
                <a:gd name="T8" fmla="*/ 61 w 89"/>
                <a:gd name="T9" fmla="*/ 0 h 87"/>
                <a:gd name="T10" fmla="*/ 89 w 89"/>
                <a:gd name="T11" fmla="*/ 0 h 87"/>
              </a:gdLst>
              <a:ahLst/>
              <a:cxnLst>
                <a:cxn ang="0">
                  <a:pos x="T0" y="T1"/>
                </a:cxn>
                <a:cxn ang="0">
                  <a:pos x="T2" y="T3"/>
                </a:cxn>
                <a:cxn ang="0">
                  <a:pos x="T4" y="T5"/>
                </a:cxn>
                <a:cxn ang="0">
                  <a:pos x="T6" y="T7"/>
                </a:cxn>
                <a:cxn ang="0">
                  <a:pos x="T8" y="T9"/>
                </a:cxn>
                <a:cxn ang="0">
                  <a:pos x="T10" y="T11"/>
                </a:cxn>
              </a:cxnLst>
              <a:rect l="0" t="0" r="r" b="b"/>
              <a:pathLst>
                <a:path w="89" h="87">
                  <a:moveTo>
                    <a:pt x="89" y="0"/>
                  </a:moveTo>
                  <a:lnTo>
                    <a:pt x="2" y="87"/>
                  </a:lnTo>
                  <a:lnTo>
                    <a:pt x="0" y="61"/>
                  </a:lnTo>
                  <a:lnTo>
                    <a:pt x="54" y="7"/>
                  </a:lnTo>
                  <a:lnTo>
                    <a:pt x="61" y="0"/>
                  </a:lnTo>
                  <a:lnTo>
                    <a:pt x="8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626"/>
            <p:cNvSpPr>
              <a:spLocks noChangeArrowheads="1"/>
            </p:cNvSpPr>
            <p:nvPr/>
          </p:nvSpPr>
          <p:spPr bwMode="auto">
            <a:xfrm>
              <a:off x="8539163" y="1285875"/>
              <a:ext cx="34925" cy="144463"/>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27"/>
            <p:cNvSpPr>
              <a:spLocks/>
            </p:cNvSpPr>
            <p:nvPr/>
          </p:nvSpPr>
          <p:spPr bwMode="auto">
            <a:xfrm>
              <a:off x="8480425" y="1444625"/>
              <a:ext cx="331788" cy="47625"/>
            </a:xfrm>
            <a:custGeom>
              <a:avLst/>
              <a:gdLst>
                <a:gd name="T0" fmla="*/ 96 w 96"/>
                <a:gd name="T1" fmla="*/ 7 h 14"/>
                <a:gd name="T2" fmla="*/ 96 w 96"/>
                <a:gd name="T3" fmla="*/ 14 h 14"/>
                <a:gd name="T4" fmla="*/ 0 w 96"/>
                <a:gd name="T5" fmla="*/ 14 h 14"/>
                <a:gd name="T6" fmla="*/ 0 w 96"/>
                <a:gd name="T7" fmla="*/ 7 h 14"/>
                <a:gd name="T8" fmla="*/ 8 w 96"/>
                <a:gd name="T9" fmla="*/ 0 h 14"/>
                <a:gd name="T10" fmla="*/ 88 w 96"/>
                <a:gd name="T11" fmla="*/ 0 h 14"/>
                <a:gd name="T12" fmla="*/ 89 w 96"/>
                <a:gd name="T13" fmla="*/ 0 h 14"/>
                <a:gd name="T14" fmla="*/ 95 w 96"/>
                <a:gd name="T15" fmla="*/ 6 h 14"/>
                <a:gd name="T16" fmla="*/ 96 w 96"/>
                <a:gd name="T1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4">
                  <a:moveTo>
                    <a:pt x="96" y="7"/>
                  </a:moveTo>
                  <a:cubicBezTo>
                    <a:pt x="96" y="14"/>
                    <a:pt x="96" y="14"/>
                    <a:pt x="96" y="14"/>
                  </a:cubicBezTo>
                  <a:cubicBezTo>
                    <a:pt x="0" y="14"/>
                    <a:pt x="0" y="14"/>
                    <a:pt x="0" y="14"/>
                  </a:cubicBezTo>
                  <a:cubicBezTo>
                    <a:pt x="0" y="7"/>
                    <a:pt x="0" y="7"/>
                    <a:pt x="0" y="7"/>
                  </a:cubicBezTo>
                  <a:cubicBezTo>
                    <a:pt x="0" y="3"/>
                    <a:pt x="4" y="0"/>
                    <a:pt x="8" y="0"/>
                  </a:cubicBezTo>
                  <a:cubicBezTo>
                    <a:pt x="88" y="0"/>
                    <a:pt x="88" y="0"/>
                    <a:pt x="88" y="0"/>
                  </a:cubicBezTo>
                  <a:cubicBezTo>
                    <a:pt x="89" y="0"/>
                    <a:pt x="89" y="0"/>
                    <a:pt x="89" y="0"/>
                  </a:cubicBezTo>
                  <a:cubicBezTo>
                    <a:pt x="92" y="0"/>
                    <a:pt x="95" y="3"/>
                    <a:pt x="95" y="6"/>
                  </a:cubicBezTo>
                  <a:cubicBezTo>
                    <a:pt x="96" y="6"/>
                    <a:pt x="96" y="7"/>
                    <a:pt x="96" y="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a:xfrm>
            <a:off x="385589" y="5045720"/>
            <a:ext cx="4179542" cy="1015663"/>
          </a:xfrm>
          <a:prstGeom prst="rect">
            <a:avLst/>
          </a:prstGeom>
        </p:spPr>
        <p:txBody>
          <a:bodyPr wrap="none">
            <a:spAutoFit/>
          </a:bodyPr>
          <a:lstStyle/>
          <a:p>
            <a:r>
              <a:rPr lang="en-GB" sz="6000" dirty="0">
                <a:latin typeface="+mj-lt"/>
              </a:rPr>
              <a:t>With Coffee </a:t>
            </a:r>
            <a:endParaRPr lang="en-GB" sz="6000" dirty="0">
              <a:latin typeface="+mj-lt"/>
            </a:endParaRPr>
          </a:p>
        </p:txBody>
      </p:sp>
    </p:spTree>
    <p:extLst>
      <p:ext uri="{BB962C8B-B14F-4D97-AF65-F5344CB8AC3E}">
        <p14:creationId xmlns:p14="http://schemas.microsoft.com/office/powerpoint/2010/main" val="3209717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184894"/>
            <a:ext cx="8424936" cy="5364545"/>
          </a:xfrm>
        </p:spPr>
        <p:txBody>
          <a:bodyPr/>
          <a:lstStyle/>
          <a:p>
            <a:r>
              <a:rPr lang="en-GB" sz="5400" dirty="0"/>
              <a:t>Looking forward</a:t>
            </a:r>
            <a:br>
              <a:rPr lang="en-GB" sz="5400" dirty="0"/>
            </a:br>
            <a:br>
              <a:rPr lang="en-GB" sz="4400" dirty="0"/>
            </a:br>
            <a:r>
              <a:rPr lang="en-GB" sz="3600" dirty="0">
                <a:latin typeface="+mn-lt"/>
              </a:rPr>
              <a:t>We SaaSify the app </a:t>
            </a:r>
            <a:br>
              <a:rPr lang="en-GB" sz="4000" dirty="0">
                <a:latin typeface="+mn-lt"/>
              </a:rPr>
            </a:br>
            <a:br>
              <a:rPr lang="en-GB" sz="4000" dirty="0">
                <a:latin typeface="+mn-lt"/>
              </a:rPr>
            </a:br>
            <a:r>
              <a:rPr lang="en-GB" sz="4000" dirty="0">
                <a:latin typeface="+mn-lt"/>
              </a:rPr>
              <a:t>We deploy it to PaaS / Serverless </a:t>
            </a:r>
            <a:br>
              <a:rPr lang="en-GB" sz="4000" dirty="0">
                <a:latin typeface="+mn-lt"/>
              </a:rPr>
            </a:br>
            <a:br>
              <a:rPr lang="en-GB" sz="4000" dirty="0">
                <a:latin typeface="+mn-lt"/>
              </a:rPr>
            </a:br>
            <a:r>
              <a:rPr lang="en-GB" sz="4000" dirty="0">
                <a:latin typeface="+mn-lt"/>
              </a:rPr>
              <a:t>We change the billing model</a:t>
            </a:r>
            <a:br>
              <a:rPr lang="en-GB" sz="4000" dirty="0">
                <a:latin typeface="+mn-lt"/>
              </a:rPr>
            </a:br>
            <a:br>
              <a:rPr lang="en-GB" sz="4000" dirty="0">
                <a:latin typeface="+mn-lt"/>
              </a:rPr>
            </a:br>
            <a:r>
              <a:rPr lang="en-GB" sz="4000" dirty="0">
                <a:latin typeface="+mn-lt"/>
              </a:rPr>
              <a:t>We are now ISV Leaders in SaaS</a:t>
            </a:r>
            <a:endParaRPr lang="en-GB" sz="5400" dirty="0">
              <a:latin typeface="+mn-lt"/>
            </a:endParaRPr>
          </a:p>
        </p:txBody>
      </p:sp>
      <p:pic>
        <p:nvPicPr>
          <p:cNvPr id="4" name="Picture Placeholder 3"/>
          <p:cNvPicPr>
            <a:picLocks noGrp="1" noChangeAspect="1"/>
          </p:cNvPicPr>
          <p:nvPr>
            <p:ph type="pic" sz="quarter" idx="10"/>
          </p:nvPr>
        </p:nvPicPr>
        <p:blipFill rotWithShape="1">
          <a:blip r:embed="rId3"/>
          <a:srcRect l="46422" r="24997"/>
          <a:stretch/>
        </p:blipFill>
        <p:spPr>
          <a:xfrm>
            <a:off x="9242573" y="1938"/>
            <a:ext cx="3193902" cy="6992587"/>
          </a:xfrm>
          <a:prstGeom prst="rect">
            <a:avLst/>
          </a:prstGeom>
        </p:spPr>
      </p:pic>
      <p:pic>
        <p:nvPicPr>
          <p:cNvPr id="8" name="Picture 7"/>
          <p:cNvPicPr>
            <a:picLocks noChangeAspect="1"/>
          </p:cNvPicPr>
          <p:nvPr/>
        </p:nvPicPr>
        <p:blipFill>
          <a:blip r:embed="rId4"/>
          <a:stretch>
            <a:fillRect/>
          </a:stretch>
        </p:blipFill>
        <p:spPr>
          <a:xfrm>
            <a:off x="8666509" y="213049"/>
            <a:ext cx="1083639" cy="1094584"/>
          </a:xfrm>
          <a:prstGeom prst="rect">
            <a:avLst/>
          </a:prstGeom>
        </p:spPr>
      </p:pic>
      <p:pic>
        <p:nvPicPr>
          <p:cNvPr id="9" name="Picture 8"/>
          <p:cNvPicPr>
            <a:picLocks noChangeAspect="1"/>
          </p:cNvPicPr>
          <p:nvPr/>
        </p:nvPicPr>
        <p:blipFill>
          <a:blip r:embed="rId5"/>
          <a:stretch>
            <a:fillRect/>
          </a:stretch>
        </p:blipFill>
        <p:spPr>
          <a:xfrm>
            <a:off x="9974188" y="251013"/>
            <a:ext cx="1060569" cy="1066799"/>
          </a:xfrm>
          <a:prstGeom prst="rect">
            <a:avLst/>
          </a:prstGeom>
        </p:spPr>
      </p:pic>
      <p:pic>
        <p:nvPicPr>
          <p:cNvPr id="10" name="Picture 9"/>
          <p:cNvPicPr>
            <a:picLocks noChangeAspect="1"/>
          </p:cNvPicPr>
          <p:nvPr/>
        </p:nvPicPr>
        <p:blipFill>
          <a:blip r:embed="rId6"/>
          <a:stretch>
            <a:fillRect/>
          </a:stretch>
        </p:blipFill>
        <p:spPr>
          <a:xfrm>
            <a:off x="11238305" y="240833"/>
            <a:ext cx="1056133" cy="1066800"/>
          </a:xfrm>
          <a:prstGeom prst="rect">
            <a:avLst/>
          </a:prstGeom>
        </p:spPr>
      </p:pic>
    </p:spTree>
    <p:extLst>
      <p:ext uri="{BB962C8B-B14F-4D97-AF65-F5344CB8AC3E}">
        <p14:creationId xmlns:p14="http://schemas.microsoft.com/office/powerpoint/2010/main" val="82412528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81" y="544934"/>
            <a:ext cx="5486399" cy="7497437"/>
          </a:xfrm>
        </p:spPr>
        <p:txBody>
          <a:bodyPr/>
          <a:lstStyle/>
          <a:p>
            <a:r>
              <a:rPr lang="en-GB" dirty="0"/>
              <a:t>Gap 1.</a:t>
            </a:r>
            <a:br>
              <a:rPr lang="en-GB" dirty="0"/>
            </a:br>
            <a:br>
              <a:rPr lang="en-GB" dirty="0"/>
            </a:br>
            <a:r>
              <a:rPr lang="en-US" sz="4400" dirty="0"/>
              <a:t>A gap between how you charge for your service and how you are charged for consumption of cloud resources.</a:t>
            </a:r>
            <a:br>
              <a:rPr lang="en-GB" sz="6000" dirty="0"/>
            </a:br>
            <a:br>
              <a:rPr lang="en-GB" sz="6000" dirty="0"/>
            </a:br>
            <a:endParaRPr lang="en-GB" dirty="0"/>
          </a:p>
        </p:txBody>
      </p:sp>
      <p:sp>
        <p:nvSpPr>
          <p:cNvPr id="3" name="Picture Placeholder 2"/>
          <p:cNvSpPr>
            <a:spLocks noGrp="1"/>
          </p:cNvSpPr>
          <p:nvPr>
            <p:ph type="pic" sz="quarter" idx="10"/>
          </p:nvPr>
        </p:nvSpPr>
        <p:spPr>
          <a:xfrm>
            <a:off x="6233537" y="3097"/>
            <a:ext cx="6216650" cy="6992587"/>
          </a:xfrm>
          <a:blipFill>
            <a:blip r:embed="rId3"/>
            <a:stretch>
              <a:fillRect/>
            </a:stretch>
          </a:blipFill>
        </p:spPr>
      </p:sp>
      <p:pic>
        <p:nvPicPr>
          <p:cNvPr id="4" name="Picture 3"/>
          <p:cNvPicPr>
            <a:picLocks noChangeAspect="1"/>
          </p:cNvPicPr>
          <p:nvPr/>
        </p:nvPicPr>
        <p:blipFill>
          <a:blip r:embed="rId4"/>
          <a:stretch>
            <a:fillRect/>
          </a:stretch>
        </p:blipFill>
        <p:spPr>
          <a:xfrm>
            <a:off x="9962653" y="112886"/>
            <a:ext cx="1080120" cy="1091029"/>
          </a:xfrm>
          <a:prstGeom prst="rect">
            <a:avLst/>
          </a:prstGeom>
        </p:spPr>
      </p:pic>
      <p:pic>
        <p:nvPicPr>
          <p:cNvPr id="7" name="Picture 6"/>
          <p:cNvPicPr>
            <a:picLocks noChangeAspect="1"/>
          </p:cNvPicPr>
          <p:nvPr/>
        </p:nvPicPr>
        <p:blipFill>
          <a:blip r:embed="rId5"/>
          <a:stretch>
            <a:fillRect/>
          </a:stretch>
        </p:blipFill>
        <p:spPr>
          <a:xfrm>
            <a:off x="11186790" y="112886"/>
            <a:ext cx="1095474" cy="1106538"/>
          </a:xfrm>
          <a:prstGeom prst="rect">
            <a:avLst/>
          </a:prstGeom>
        </p:spPr>
      </p:pic>
    </p:spTree>
    <p:extLst>
      <p:ext uri="{BB962C8B-B14F-4D97-AF65-F5344CB8AC3E}">
        <p14:creationId xmlns:p14="http://schemas.microsoft.com/office/powerpoint/2010/main" val="14790542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81" y="328910"/>
            <a:ext cx="5486399" cy="6217667"/>
          </a:xfrm>
        </p:spPr>
        <p:txBody>
          <a:bodyPr/>
          <a:lstStyle/>
          <a:p>
            <a:r>
              <a:rPr lang="en-GB" dirty="0"/>
              <a:t>Minding Gap 1</a:t>
            </a:r>
            <a:br>
              <a:rPr lang="en-GB" dirty="0"/>
            </a:br>
            <a:br>
              <a:rPr lang="en-GB" dirty="0"/>
            </a:br>
            <a:r>
              <a:rPr lang="en-US" sz="4800" dirty="0"/>
              <a:t>Align how you charge for your service with how </a:t>
            </a:r>
            <a:r>
              <a:rPr lang="en-US" sz="4800" u="sng" dirty="0"/>
              <a:t>you </a:t>
            </a:r>
            <a:r>
              <a:rPr lang="en-US" sz="4800" dirty="0"/>
              <a:t>are charged for consumption of cloud resources.</a:t>
            </a:r>
            <a:endParaRPr lang="en-GB" dirty="0"/>
          </a:p>
        </p:txBody>
      </p:sp>
      <p:sp>
        <p:nvSpPr>
          <p:cNvPr id="3" name="Picture Placeholder 2"/>
          <p:cNvSpPr>
            <a:spLocks noGrp="1"/>
          </p:cNvSpPr>
          <p:nvPr>
            <p:ph type="pic" sz="quarter" idx="10"/>
          </p:nvPr>
        </p:nvSpPr>
        <p:spPr>
          <a:blipFill>
            <a:blip r:embed="rId3"/>
            <a:stretch>
              <a:fillRect/>
            </a:stretch>
          </a:blipFill>
        </p:spPr>
      </p:sp>
      <p:pic>
        <p:nvPicPr>
          <p:cNvPr id="4" name="Picture 3"/>
          <p:cNvPicPr>
            <a:picLocks noChangeAspect="1"/>
          </p:cNvPicPr>
          <p:nvPr/>
        </p:nvPicPr>
        <p:blipFill>
          <a:blip r:embed="rId4"/>
          <a:stretch>
            <a:fillRect/>
          </a:stretch>
        </p:blipFill>
        <p:spPr>
          <a:xfrm>
            <a:off x="9746629" y="156865"/>
            <a:ext cx="1181273" cy="1193204"/>
          </a:xfrm>
          <a:prstGeom prst="rect">
            <a:avLst/>
          </a:prstGeom>
        </p:spPr>
      </p:pic>
      <p:pic>
        <p:nvPicPr>
          <p:cNvPr id="7" name="Picture 6"/>
          <p:cNvPicPr>
            <a:picLocks noChangeAspect="1"/>
          </p:cNvPicPr>
          <p:nvPr/>
        </p:nvPicPr>
        <p:blipFill>
          <a:blip r:embed="rId5"/>
          <a:stretch>
            <a:fillRect/>
          </a:stretch>
        </p:blipFill>
        <p:spPr>
          <a:xfrm>
            <a:off x="11028982" y="156865"/>
            <a:ext cx="1181273" cy="1193204"/>
          </a:xfrm>
          <a:prstGeom prst="rect">
            <a:avLst/>
          </a:prstGeom>
        </p:spPr>
      </p:pic>
    </p:spTree>
    <p:extLst>
      <p:ext uri="{BB962C8B-B14F-4D97-AF65-F5344CB8AC3E}">
        <p14:creationId xmlns:p14="http://schemas.microsoft.com/office/powerpoint/2010/main" val="288166461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7599782" cy="917575"/>
          </a:xfrm>
        </p:spPr>
        <p:txBody>
          <a:bodyPr/>
          <a:lstStyle/>
          <a:p>
            <a:r>
              <a:rPr lang="en-GB" sz="3999" dirty="0"/>
              <a:t>Costing Model Comparison </a:t>
            </a:r>
          </a:p>
        </p:txBody>
      </p:sp>
      <p:graphicFrame>
        <p:nvGraphicFramePr>
          <p:cNvPr id="5" name="Chart 4"/>
          <p:cNvGraphicFramePr/>
          <p:nvPr>
            <p:extLst>
              <p:ext uri="{D42A27DB-BD31-4B8C-83A1-F6EECF244321}">
                <p14:modId xmlns:p14="http://schemas.microsoft.com/office/powerpoint/2010/main" val="3451536320"/>
              </p:ext>
            </p:extLst>
          </p:nvPr>
        </p:nvGraphicFramePr>
        <p:xfrm>
          <a:off x="5642173" y="1124442"/>
          <a:ext cx="6336703" cy="552732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p:nvPr>
            <p:extLst>
              <p:ext uri="{D42A27DB-BD31-4B8C-83A1-F6EECF244321}">
                <p14:modId xmlns:p14="http://schemas.microsoft.com/office/powerpoint/2010/main" val="2517044691"/>
              </p:ext>
            </p:extLst>
          </p:nvPr>
        </p:nvGraphicFramePr>
        <p:xfrm>
          <a:off x="793" y="1124442"/>
          <a:ext cx="5986727" cy="5527322"/>
        </p:xfrm>
        <a:graphic>
          <a:graphicData uri="http://schemas.openxmlformats.org/drawingml/2006/chart">
            <c:chart xmlns:c="http://schemas.openxmlformats.org/drawingml/2006/chart" xmlns:r="http://schemas.openxmlformats.org/officeDocument/2006/relationships" r:id="rId4"/>
          </a:graphicData>
        </a:graphic>
      </p:graphicFrame>
      <p:pic>
        <p:nvPicPr>
          <p:cNvPr id="14" name="Picture 13"/>
          <p:cNvPicPr>
            <a:picLocks noChangeAspect="1"/>
          </p:cNvPicPr>
          <p:nvPr/>
        </p:nvPicPr>
        <p:blipFill>
          <a:blip r:embed="rId5"/>
          <a:stretch>
            <a:fillRect/>
          </a:stretch>
        </p:blipFill>
        <p:spPr>
          <a:xfrm>
            <a:off x="9530605" y="256901"/>
            <a:ext cx="809448" cy="817623"/>
          </a:xfrm>
          <a:prstGeom prst="rect">
            <a:avLst/>
          </a:prstGeom>
        </p:spPr>
      </p:pic>
      <p:pic>
        <p:nvPicPr>
          <p:cNvPr id="15" name="Picture 14"/>
          <p:cNvPicPr>
            <a:picLocks noChangeAspect="1"/>
          </p:cNvPicPr>
          <p:nvPr/>
        </p:nvPicPr>
        <p:blipFill>
          <a:blip r:embed="rId6"/>
          <a:stretch>
            <a:fillRect/>
          </a:stretch>
        </p:blipFill>
        <p:spPr>
          <a:xfrm>
            <a:off x="8697442" y="266573"/>
            <a:ext cx="774594" cy="782417"/>
          </a:xfrm>
          <a:prstGeom prst="rect">
            <a:avLst/>
          </a:prstGeom>
        </p:spPr>
      </p:pic>
      <p:pic>
        <p:nvPicPr>
          <p:cNvPr id="16" name="Picture 15"/>
          <p:cNvPicPr>
            <a:picLocks noChangeAspect="1"/>
          </p:cNvPicPr>
          <p:nvPr/>
        </p:nvPicPr>
        <p:blipFill>
          <a:blip r:embed="rId7"/>
          <a:stretch>
            <a:fillRect/>
          </a:stretch>
        </p:blipFill>
        <p:spPr>
          <a:xfrm>
            <a:off x="10394701" y="256902"/>
            <a:ext cx="803205" cy="807924"/>
          </a:xfrm>
          <a:prstGeom prst="rect">
            <a:avLst/>
          </a:prstGeom>
        </p:spPr>
      </p:pic>
      <p:pic>
        <p:nvPicPr>
          <p:cNvPr id="17" name="Picture 16"/>
          <p:cNvPicPr>
            <a:picLocks noChangeAspect="1"/>
          </p:cNvPicPr>
          <p:nvPr/>
        </p:nvPicPr>
        <p:blipFill>
          <a:blip r:embed="rId8"/>
          <a:stretch>
            <a:fillRect/>
          </a:stretch>
        </p:blipFill>
        <p:spPr>
          <a:xfrm>
            <a:off x="11258797" y="256902"/>
            <a:ext cx="794410" cy="802434"/>
          </a:xfrm>
          <a:prstGeom prst="rect">
            <a:avLst/>
          </a:prstGeom>
        </p:spPr>
      </p:pic>
    </p:spTree>
    <p:extLst>
      <p:ext uri="{BB962C8B-B14F-4D97-AF65-F5344CB8AC3E}">
        <p14:creationId xmlns:p14="http://schemas.microsoft.com/office/powerpoint/2010/main" val="2183556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9565" y="197096"/>
            <a:ext cx="12136286" cy="917575"/>
          </a:xfrm>
        </p:spPr>
        <p:txBody>
          <a:bodyPr/>
          <a:lstStyle/>
          <a:p>
            <a:r>
              <a:rPr lang="en-GB" sz="4000" b="1" dirty="0"/>
              <a:t>But we know that service consumption isn’t </a:t>
            </a:r>
            <a:r>
              <a:rPr lang="en-GB" sz="4000" b="1" u="sng" dirty="0"/>
              <a:t>really</a:t>
            </a:r>
            <a:r>
              <a:rPr lang="en-GB" sz="4000" b="1" dirty="0"/>
              <a:t> linear</a:t>
            </a:r>
            <a:endParaRPr lang="en-GB" sz="3999" dirty="0"/>
          </a:p>
        </p:txBody>
      </p:sp>
      <p:graphicFrame>
        <p:nvGraphicFramePr>
          <p:cNvPr id="5" name="Chart 4"/>
          <p:cNvGraphicFramePr/>
          <p:nvPr>
            <p:extLst>
              <p:ext uri="{D42A27DB-BD31-4B8C-83A1-F6EECF244321}">
                <p14:modId xmlns:p14="http://schemas.microsoft.com/office/powerpoint/2010/main" val="2045901497"/>
              </p:ext>
            </p:extLst>
          </p:nvPr>
        </p:nvGraphicFramePr>
        <p:xfrm>
          <a:off x="385589" y="1114671"/>
          <a:ext cx="11665296" cy="5527322"/>
        </p:xfrm>
        <a:graphic>
          <a:graphicData uri="http://schemas.openxmlformats.org/drawingml/2006/chart">
            <c:chart xmlns:c="http://schemas.openxmlformats.org/drawingml/2006/chart" xmlns:r="http://schemas.openxmlformats.org/officeDocument/2006/relationships" r:id="rId4"/>
          </a:graphicData>
        </a:graphic>
      </p:graphicFrame>
      <p:pic>
        <p:nvPicPr>
          <p:cNvPr id="12" name="Picture 11"/>
          <p:cNvPicPr>
            <a:picLocks noChangeAspect="1"/>
          </p:cNvPicPr>
          <p:nvPr/>
        </p:nvPicPr>
        <p:blipFill>
          <a:blip r:embed="rId5"/>
          <a:stretch>
            <a:fillRect/>
          </a:stretch>
        </p:blipFill>
        <p:spPr>
          <a:xfrm>
            <a:off x="11511441" y="197096"/>
            <a:ext cx="794410" cy="802434"/>
          </a:xfrm>
          <a:prstGeom prst="rect">
            <a:avLst/>
          </a:prstGeom>
        </p:spPr>
      </p:pic>
    </p:spTree>
    <p:extLst>
      <p:ext uri="{BB962C8B-B14F-4D97-AF65-F5344CB8AC3E}">
        <p14:creationId xmlns:p14="http://schemas.microsoft.com/office/powerpoint/2010/main" val="4042007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What do we mean by “Serverless”?</a:t>
            </a:r>
            <a:endParaRPr lang="en-US" sz="7200" dirty="0"/>
          </a:p>
        </p:txBody>
      </p:sp>
      <p:pic>
        <p:nvPicPr>
          <p:cNvPr id="6" name="Picture 5"/>
          <p:cNvPicPr>
            <a:picLocks noChangeAspect="1"/>
          </p:cNvPicPr>
          <p:nvPr/>
        </p:nvPicPr>
        <p:blipFill>
          <a:blip r:embed="rId3"/>
          <a:stretch>
            <a:fillRect/>
          </a:stretch>
        </p:blipFill>
        <p:spPr>
          <a:xfrm>
            <a:off x="10394701" y="256902"/>
            <a:ext cx="803205" cy="807924"/>
          </a:xfrm>
          <a:prstGeom prst="rect">
            <a:avLst/>
          </a:prstGeom>
        </p:spPr>
      </p:pic>
      <p:pic>
        <p:nvPicPr>
          <p:cNvPr id="7" name="Picture 6"/>
          <p:cNvPicPr>
            <a:picLocks noChangeAspect="1"/>
          </p:cNvPicPr>
          <p:nvPr/>
        </p:nvPicPr>
        <p:blipFill>
          <a:blip r:embed="rId4"/>
          <a:stretch>
            <a:fillRect/>
          </a:stretch>
        </p:blipFill>
        <p:spPr>
          <a:xfrm>
            <a:off x="11258797" y="256902"/>
            <a:ext cx="794410" cy="802434"/>
          </a:xfrm>
          <a:prstGeom prst="rect">
            <a:avLst/>
          </a:prstGeom>
        </p:spPr>
      </p:pic>
    </p:spTree>
    <p:extLst>
      <p:ext uri="{BB962C8B-B14F-4D97-AF65-F5344CB8AC3E}">
        <p14:creationId xmlns:p14="http://schemas.microsoft.com/office/powerpoint/2010/main" val="137010671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5589" y="1444282"/>
            <a:ext cx="12050886" cy="5306068"/>
          </a:xfrm>
        </p:spPr>
        <p:txBody>
          <a:bodyPr/>
          <a:lstStyle/>
          <a:p>
            <a:pPr marL="0" indent="0">
              <a:buNone/>
            </a:pPr>
            <a:endParaRPr lang="en-GB" sz="3200" dirty="0">
              <a:latin typeface="+mn-lt"/>
            </a:endParaRPr>
          </a:p>
          <a:p>
            <a:pPr marL="0" indent="0">
              <a:buNone/>
            </a:pPr>
            <a:r>
              <a:rPr lang="en-GB" sz="3200" dirty="0">
                <a:latin typeface="+mn-lt"/>
              </a:rPr>
              <a:t>The risk of under consumption (and hence wastage) of provisioned service transfers to the provider (Microsoft)</a:t>
            </a:r>
          </a:p>
          <a:p>
            <a:pPr marL="0" indent="0">
              <a:buNone/>
            </a:pPr>
            <a:r>
              <a:rPr lang="en-GB" sz="3200" dirty="0">
                <a:latin typeface="+mn-lt"/>
              </a:rPr>
              <a:t>and away from the customer.</a:t>
            </a:r>
          </a:p>
          <a:p>
            <a:pPr marL="0" indent="0">
              <a:buNone/>
            </a:pPr>
            <a:endParaRPr lang="en-GB" sz="3200" dirty="0">
              <a:latin typeface="+mn-lt"/>
            </a:endParaRPr>
          </a:p>
          <a:p>
            <a:pPr marL="0" indent="0">
              <a:buNone/>
            </a:pPr>
            <a:r>
              <a:rPr lang="en-GB" sz="3200" b="1" dirty="0">
                <a:latin typeface="+mn-lt"/>
              </a:rPr>
              <a:t>Don’t consume: </a:t>
            </a:r>
            <a:r>
              <a:rPr lang="en-GB" sz="3200" dirty="0">
                <a:latin typeface="+mn-lt"/>
              </a:rPr>
              <a:t>Zero charge – The origin and barrier </a:t>
            </a:r>
          </a:p>
          <a:p>
            <a:pPr marL="0" indent="0">
              <a:buNone/>
            </a:pPr>
            <a:r>
              <a:rPr lang="en-GB" sz="3200" dirty="0">
                <a:latin typeface="+mn-lt"/>
              </a:rPr>
              <a:t>to entry £Zero – or better than zero on ‘Consumption priced’ services that have a free tier.</a:t>
            </a:r>
          </a:p>
          <a:p>
            <a:pPr marL="0" indent="0">
              <a:buNone/>
            </a:pPr>
            <a:endParaRPr lang="en-GB" sz="3200" dirty="0">
              <a:latin typeface="+mn-lt"/>
            </a:endParaRPr>
          </a:p>
          <a:p>
            <a:pPr marL="0" indent="0">
              <a:buNone/>
            </a:pPr>
            <a:r>
              <a:rPr lang="en-GB" sz="3200" b="1" dirty="0">
                <a:latin typeface="+mn-lt"/>
              </a:rPr>
              <a:t>Consume: </a:t>
            </a:r>
            <a:r>
              <a:rPr lang="en-GB" sz="3200" dirty="0">
                <a:latin typeface="+mn-lt"/>
              </a:rPr>
              <a:t>Predictable charge so you can calculate a margin.</a:t>
            </a:r>
          </a:p>
        </p:txBody>
      </p:sp>
      <p:sp>
        <p:nvSpPr>
          <p:cNvPr id="3" name="Title 2"/>
          <p:cNvSpPr>
            <a:spLocks noGrp="1"/>
          </p:cNvSpPr>
          <p:nvPr>
            <p:ph type="title"/>
          </p:nvPr>
        </p:nvSpPr>
        <p:spPr>
          <a:xfrm>
            <a:off x="274639" y="184894"/>
            <a:ext cx="12161836" cy="1224136"/>
          </a:xfrm>
        </p:spPr>
        <p:txBody>
          <a:bodyPr/>
          <a:lstStyle/>
          <a:p>
            <a:r>
              <a:rPr lang="en-GB" sz="3600" b="1" dirty="0">
                <a:ea typeface="Calibri" panose="020F0502020204030204" pitchFamily="34" charset="0"/>
              </a:rPr>
              <a:t>Serverless = You are not being charged for </a:t>
            </a:r>
            <a:r>
              <a:rPr lang="en-GB" sz="3600" b="1" u="sng" dirty="0">
                <a:ea typeface="Calibri" panose="020F0502020204030204" pitchFamily="34" charset="0"/>
              </a:rPr>
              <a:t>the runtime </a:t>
            </a:r>
            <a:br>
              <a:rPr lang="en-GB" sz="3600" b="1" u="sng" dirty="0">
                <a:ea typeface="Calibri" panose="020F0502020204030204" pitchFamily="34" charset="0"/>
              </a:rPr>
            </a:br>
            <a:r>
              <a:rPr lang="en-GB" sz="3600" b="1" u="sng" dirty="0">
                <a:ea typeface="Calibri" panose="020F0502020204030204" pitchFamily="34" charset="0"/>
              </a:rPr>
              <a:t>cost </a:t>
            </a:r>
            <a:r>
              <a:rPr lang="en-GB" sz="3600" b="1" dirty="0">
                <a:ea typeface="Calibri" panose="020F0502020204030204" pitchFamily="34" charset="0"/>
              </a:rPr>
              <a:t>of a server directly.</a:t>
            </a:r>
            <a:endParaRPr lang="en-GB" b="1" dirty="0"/>
          </a:p>
        </p:txBody>
      </p:sp>
      <p:pic>
        <p:nvPicPr>
          <p:cNvPr id="8" name="Picture 7"/>
          <p:cNvPicPr>
            <a:picLocks noChangeAspect="1"/>
          </p:cNvPicPr>
          <p:nvPr/>
        </p:nvPicPr>
        <p:blipFill>
          <a:blip r:embed="rId3"/>
          <a:stretch>
            <a:fillRect/>
          </a:stretch>
        </p:blipFill>
        <p:spPr>
          <a:xfrm>
            <a:off x="10608403" y="184894"/>
            <a:ext cx="803205" cy="807924"/>
          </a:xfrm>
          <a:prstGeom prst="rect">
            <a:avLst/>
          </a:prstGeom>
        </p:spPr>
      </p:pic>
      <p:pic>
        <p:nvPicPr>
          <p:cNvPr id="9" name="Picture 8"/>
          <p:cNvPicPr>
            <a:picLocks noChangeAspect="1"/>
          </p:cNvPicPr>
          <p:nvPr/>
        </p:nvPicPr>
        <p:blipFill>
          <a:blip r:embed="rId4"/>
          <a:stretch>
            <a:fillRect/>
          </a:stretch>
        </p:blipFill>
        <p:spPr>
          <a:xfrm>
            <a:off x="11472499" y="184894"/>
            <a:ext cx="794410" cy="802434"/>
          </a:xfrm>
          <a:prstGeom prst="rect">
            <a:avLst/>
          </a:prstGeom>
        </p:spPr>
      </p:pic>
    </p:spTree>
    <p:extLst>
      <p:ext uri="{BB962C8B-B14F-4D97-AF65-F5344CB8AC3E}">
        <p14:creationId xmlns:p14="http://schemas.microsoft.com/office/powerpoint/2010/main" val="1090164134"/>
      </p:ext>
    </p:extLst>
  </p:cSld>
  <p:clrMapOvr>
    <a:overrideClrMapping bg1="dk1" tx1="lt1" bg2="dk2" tx2="lt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540" y="2129110"/>
            <a:ext cx="6517761" cy="3816424"/>
          </a:xfrm>
          <a:solidFill>
            <a:schemeClr val="accent6">
              <a:alpha val="80000"/>
            </a:schemeClr>
          </a:solidFill>
        </p:spPr>
        <p:txBody>
          <a:bodyPr/>
          <a:lstStyle/>
          <a:p>
            <a:r>
              <a:rPr lang="en-US" sz="4400" b="1" dirty="0">
                <a:solidFill>
                  <a:schemeClr val="bg1"/>
                </a:solidFill>
              </a:rPr>
              <a:t>Mind the Gap ! </a:t>
            </a:r>
            <a:br>
              <a:rPr lang="en-US" sz="4400" b="1" dirty="0">
                <a:solidFill>
                  <a:schemeClr val="bg1"/>
                </a:solidFill>
              </a:rPr>
            </a:br>
            <a:endParaRPr lang="en-US" sz="4400" dirty="0">
              <a:solidFill>
                <a:schemeClr val="bg1"/>
              </a:solidFill>
            </a:endParaRPr>
          </a:p>
        </p:txBody>
      </p:sp>
      <p:sp>
        <p:nvSpPr>
          <p:cNvPr id="3" name="Text Placeholder 2"/>
          <p:cNvSpPr>
            <a:spLocks noGrp="1"/>
          </p:cNvSpPr>
          <p:nvPr>
            <p:ph type="body" sz="quarter" idx="12"/>
          </p:nvPr>
        </p:nvSpPr>
        <p:spPr>
          <a:xfrm>
            <a:off x="276540" y="3954457"/>
            <a:ext cx="6399213" cy="1703046"/>
          </a:xfrm>
        </p:spPr>
        <p:txBody>
          <a:bodyPr/>
          <a:lstStyle/>
          <a:p>
            <a:endParaRPr lang="en-US" b="1" dirty="0"/>
          </a:p>
          <a:p>
            <a:r>
              <a:rPr lang="en-US" dirty="0">
                <a:solidFill>
                  <a:schemeClr val="bg1"/>
                </a:solidFill>
              </a:rPr>
              <a:t>Will Eastbury &amp; John Donnelly</a:t>
            </a:r>
          </a:p>
          <a:p>
            <a:r>
              <a:rPr lang="en-US" b="1" dirty="0">
                <a:solidFill>
                  <a:schemeClr val="bg1"/>
                </a:solidFill>
              </a:rPr>
              <a:t>Technical Evangelists</a:t>
            </a:r>
          </a:p>
          <a:p>
            <a:endParaRPr lang="en-US" b="1" dirty="0"/>
          </a:p>
        </p:txBody>
      </p:sp>
    </p:spTree>
    <p:extLst>
      <p:ext uri="{BB962C8B-B14F-4D97-AF65-F5344CB8AC3E}">
        <p14:creationId xmlns:p14="http://schemas.microsoft.com/office/powerpoint/2010/main" val="2803682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2488" y="1120998"/>
            <a:ext cx="11887200" cy="4949047"/>
          </a:xfrm>
        </p:spPr>
        <p:txBody>
          <a:bodyPr/>
          <a:lstStyle/>
          <a:p>
            <a:pPr marL="0" indent="0">
              <a:buNone/>
            </a:pPr>
            <a:r>
              <a:rPr lang="en-GB" dirty="0">
                <a:latin typeface="+mn-lt"/>
              </a:rPr>
              <a:t>Azure Functions </a:t>
            </a:r>
          </a:p>
          <a:p>
            <a:pPr marL="0" indent="0">
              <a:buNone/>
            </a:pPr>
            <a:r>
              <a:rPr lang="en-GB" dirty="0">
                <a:latin typeface="+mn-lt"/>
              </a:rPr>
              <a:t>Azure Storage </a:t>
            </a:r>
          </a:p>
          <a:p>
            <a:pPr marL="0" indent="0">
              <a:buNone/>
            </a:pPr>
            <a:r>
              <a:rPr lang="en-GB" dirty="0">
                <a:latin typeface="+mn-lt"/>
              </a:rPr>
              <a:t>Azure CDN </a:t>
            </a:r>
          </a:p>
          <a:p>
            <a:pPr marL="0" indent="0">
              <a:buNone/>
            </a:pPr>
            <a:r>
              <a:rPr lang="en-GB" dirty="0">
                <a:latin typeface="+mn-lt"/>
              </a:rPr>
              <a:t>Azure Service Bus</a:t>
            </a:r>
          </a:p>
          <a:p>
            <a:pPr marL="0" indent="0">
              <a:buNone/>
            </a:pPr>
            <a:r>
              <a:rPr lang="en-GB" dirty="0">
                <a:latin typeface="+mn-lt"/>
              </a:rPr>
              <a:t>Azure Event Hubs</a:t>
            </a:r>
          </a:p>
          <a:p>
            <a:pPr marL="0" indent="0">
              <a:buNone/>
            </a:pPr>
            <a:r>
              <a:rPr lang="en-GB" dirty="0">
                <a:latin typeface="+mn-lt"/>
              </a:rPr>
              <a:t>Power BI Embedded</a:t>
            </a:r>
          </a:p>
          <a:p>
            <a:pPr marL="0" indent="0">
              <a:buNone/>
            </a:pPr>
            <a:r>
              <a:rPr lang="en-GB" dirty="0">
                <a:latin typeface="+mn-lt"/>
              </a:rPr>
              <a:t>+ Many, many more</a:t>
            </a:r>
          </a:p>
          <a:p>
            <a:pPr marL="0" indent="0">
              <a:buNone/>
            </a:pPr>
            <a:r>
              <a:rPr lang="en-GB" dirty="0">
                <a:latin typeface="+mn-lt"/>
              </a:rPr>
              <a:t> </a:t>
            </a:r>
          </a:p>
        </p:txBody>
      </p:sp>
      <p:sp>
        <p:nvSpPr>
          <p:cNvPr id="3" name="Title 2"/>
          <p:cNvSpPr>
            <a:spLocks noGrp="1"/>
          </p:cNvSpPr>
          <p:nvPr>
            <p:ph type="title"/>
          </p:nvPr>
        </p:nvSpPr>
        <p:spPr/>
        <p:txBody>
          <a:bodyPr/>
          <a:lstStyle/>
          <a:p>
            <a:r>
              <a:rPr lang="en-GB" sz="3200" dirty="0"/>
              <a:t>Services in Azure that can run on solely Consumption based pricing </a:t>
            </a:r>
            <a:endParaRPr lang="en-GB" dirty="0"/>
          </a:p>
        </p:txBody>
      </p:sp>
      <p:pic>
        <p:nvPicPr>
          <p:cNvPr id="9" name="Picture 8"/>
          <p:cNvPicPr>
            <a:picLocks noChangeAspect="1"/>
          </p:cNvPicPr>
          <p:nvPr/>
        </p:nvPicPr>
        <p:blipFill>
          <a:blip r:embed="rId4"/>
          <a:stretch>
            <a:fillRect/>
          </a:stretch>
        </p:blipFill>
        <p:spPr>
          <a:xfrm>
            <a:off x="10513780" y="5873527"/>
            <a:ext cx="803205" cy="807924"/>
          </a:xfrm>
          <a:prstGeom prst="rect">
            <a:avLst/>
          </a:prstGeom>
        </p:spPr>
      </p:pic>
      <p:pic>
        <p:nvPicPr>
          <p:cNvPr id="10" name="Picture 9"/>
          <p:cNvPicPr>
            <a:picLocks noChangeAspect="1"/>
          </p:cNvPicPr>
          <p:nvPr/>
        </p:nvPicPr>
        <p:blipFill>
          <a:blip r:embed="rId5"/>
          <a:stretch>
            <a:fillRect/>
          </a:stretch>
        </p:blipFill>
        <p:spPr>
          <a:xfrm>
            <a:off x="11377876" y="5873527"/>
            <a:ext cx="794410" cy="802434"/>
          </a:xfrm>
          <a:prstGeom prst="rect">
            <a:avLst/>
          </a:prstGeom>
        </p:spPr>
      </p:pic>
    </p:spTree>
    <p:extLst>
      <p:ext uri="{BB962C8B-B14F-4D97-AF65-F5344CB8AC3E}">
        <p14:creationId xmlns:p14="http://schemas.microsoft.com/office/powerpoint/2010/main" val="2951387899"/>
      </p:ext>
    </p:extLst>
  </p:cSld>
  <p:clrMapOvr>
    <a:overrideClrMapping bg1="dk1" tx1="lt1" bg2="dk2" tx2="lt2" accent1="accent1" accent2="accent2" accent3="accent3" accent4="accent4" accent5="accent5" accent6="accent6" hlink="hlink" folHlink="folHlink"/>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400" dirty="0"/>
              <a:t>So what’s the benefit, what’s the difference for me?</a:t>
            </a:r>
          </a:p>
        </p:txBody>
      </p:sp>
      <p:sp>
        <p:nvSpPr>
          <p:cNvPr id="6" name="Text Placeholder 5"/>
          <p:cNvSpPr>
            <a:spLocks noGrp="1"/>
          </p:cNvSpPr>
          <p:nvPr>
            <p:ph type="body" sz="quarter" idx="10"/>
          </p:nvPr>
        </p:nvSpPr>
        <p:spPr>
          <a:xfrm>
            <a:off x="274638" y="1212850"/>
            <a:ext cx="10696127" cy="4813625"/>
          </a:xfrm>
        </p:spPr>
        <p:txBody>
          <a:bodyPr/>
          <a:lstStyle/>
          <a:p>
            <a:endParaRPr lang="en-US" sz="3600" dirty="0"/>
          </a:p>
          <a:p>
            <a:r>
              <a:rPr lang="en-US" sz="3200" dirty="0">
                <a:latin typeface="+mn-lt"/>
              </a:rPr>
              <a:t>Predictable, per-transaction billing</a:t>
            </a:r>
          </a:p>
          <a:p>
            <a:pPr lvl="1"/>
            <a:endParaRPr lang="en-US" sz="1600" dirty="0"/>
          </a:p>
          <a:p>
            <a:pPr lvl="1"/>
            <a:endParaRPr lang="en-US" sz="1600" dirty="0"/>
          </a:p>
          <a:p>
            <a:r>
              <a:rPr lang="en-US" sz="3200" dirty="0">
                <a:latin typeface="+mn-lt"/>
              </a:rPr>
              <a:t>Mass scale out with no incremental cost of provisioning</a:t>
            </a:r>
          </a:p>
          <a:p>
            <a:pPr lvl="1"/>
            <a:endParaRPr lang="en-US" sz="1600" dirty="0"/>
          </a:p>
          <a:p>
            <a:pPr lvl="1"/>
            <a:endParaRPr lang="en-US" sz="1600" dirty="0"/>
          </a:p>
          <a:p>
            <a:r>
              <a:rPr lang="en-US" sz="3200" dirty="0">
                <a:latin typeface="+mn-lt"/>
              </a:rPr>
              <a:t>Cost origin that starts at zero</a:t>
            </a:r>
          </a:p>
          <a:p>
            <a:pPr lvl="1"/>
            <a:endParaRPr lang="en-US" sz="1600" dirty="0"/>
          </a:p>
          <a:p>
            <a:pPr lvl="1"/>
            <a:endParaRPr lang="en-US" sz="1600" dirty="0"/>
          </a:p>
          <a:p>
            <a:r>
              <a:rPr lang="en-US" sz="3200" dirty="0">
                <a:latin typeface="+mn-lt"/>
              </a:rPr>
              <a:t>Free service whilst consumption is reduced or minimal</a:t>
            </a:r>
          </a:p>
          <a:p>
            <a:pPr lvl="1"/>
            <a:endParaRPr lang="en-US" dirty="0"/>
          </a:p>
        </p:txBody>
      </p:sp>
      <p:pic>
        <p:nvPicPr>
          <p:cNvPr id="11" name="Picture 10"/>
          <p:cNvPicPr>
            <a:picLocks noChangeAspect="1"/>
          </p:cNvPicPr>
          <p:nvPr/>
        </p:nvPicPr>
        <p:blipFill>
          <a:blip r:embed="rId4"/>
          <a:stretch>
            <a:fillRect/>
          </a:stretch>
        </p:blipFill>
        <p:spPr>
          <a:xfrm>
            <a:off x="10569162" y="5945534"/>
            <a:ext cx="803205" cy="807924"/>
          </a:xfrm>
          <a:prstGeom prst="rect">
            <a:avLst/>
          </a:prstGeom>
        </p:spPr>
      </p:pic>
      <p:pic>
        <p:nvPicPr>
          <p:cNvPr id="12" name="Picture 11"/>
          <p:cNvPicPr>
            <a:picLocks noChangeAspect="1"/>
          </p:cNvPicPr>
          <p:nvPr/>
        </p:nvPicPr>
        <p:blipFill>
          <a:blip r:embed="rId5"/>
          <a:stretch>
            <a:fillRect/>
          </a:stretch>
        </p:blipFill>
        <p:spPr>
          <a:xfrm>
            <a:off x="11433258" y="5945534"/>
            <a:ext cx="794410" cy="802434"/>
          </a:xfrm>
          <a:prstGeom prst="rect">
            <a:avLst/>
          </a:prstGeom>
        </p:spPr>
      </p:pic>
    </p:spTree>
    <p:extLst>
      <p:ext uri="{BB962C8B-B14F-4D97-AF65-F5344CB8AC3E}">
        <p14:creationId xmlns:p14="http://schemas.microsoft.com/office/powerpoint/2010/main" val="3138009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84894"/>
            <a:ext cx="5486399" cy="2926955"/>
          </a:xfrm>
        </p:spPr>
        <p:txBody>
          <a:bodyPr/>
          <a:lstStyle/>
          <a:p>
            <a:r>
              <a:rPr lang="en-GB" dirty="0"/>
              <a:t>Why Azure Functions? </a:t>
            </a:r>
            <a:br>
              <a:rPr lang="en-GB" dirty="0"/>
            </a:br>
            <a:r>
              <a:rPr lang="en-GB" dirty="0"/>
              <a:t> </a:t>
            </a:r>
          </a:p>
        </p:txBody>
      </p:sp>
      <p:sp>
        <p:nvSpPr>
          <p:cNvPr id="3" name="Picture Placeholder 2"/>
          <p:cNvSpPr>
            <a:spLocks noGrp="1"/>
          </p:cNvSpPr>
          <p:nvPr>
            <p:ph type="pic" sz="quarter" idx="10"/>
          </p:nvPr>
        </p:nvSpPr>
        <p:spPr/>
      </p:sp>
      <p:pic>
        <p:nvPicPr>
          <p:cNvPr id="7" name="Picture 6"/>
          <p:cNvPicPr>
            <a:picLocks noChangeAspect="1"/>
          </p:cNvPicPr>
          <p:nvPr/>
        </p:nvPicPr>
        <p:blipFill>
          <a:blip r:embed="rId2"/>
          <a:stretch>
            <a:fillRect/>
          </a:stretch>
        </p:blipFill>
        <p:spPr>
          <a:xfrm>
            <a:off x="11546829" y="184671"/>
            <a:ext cx="794410" cy="802434"/>
          </a:xfrm>
          <a:prstGeom prst="rect">
            <a:avLst/>
          </a:prstGeom>
        </p:spPr>
      </p:pic>
    </p:spTree>
    <p:extLst>
      <p:ext uri="{BB962C8B-B14F-4D97-AF65-F5344CB8AC3E}">
        <p14:creationId xmlns:p14="http://schemas.microsoft.com/office/powerpoint/2010/main" val="390748639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84894"/>
            <a:ext cx="5486399" cy="2926955"/>
          </a:xfrm>
        </p:spPr>
        <p:txBody>
          <a:bodyPr/>
          <a:lstStyle/>
          <a:p>
            <a:r>
              <a:rPr lang="en-GB" dirty="0"/>
              <a:t>Azure Functions</a:t>
            </a:r>
            <a:br>
              <a:rPr lang="en-GB" dirty="0"/>
            </a:br>
            <a:r>
              <a:rPr lang="en-GB" dirty="0"/>
              <a:t>Demo</a:t>
            </a:r>
          </a:p>
        </p:txBody>
      </p:sp>
      <p:pic>
        <p:nvPicPr>
          <p:cNvPr id="6" name="Picture 5"/>
          <p:cNvPicPr>
            <a:picLocks noChangeAspect="1"/>
          </p:cNvPicPr>
          <p:nvPr/>
        </p:nvPicPr>
        <p:blipFill>
          <a:blip r:embed="rId3"/>
          <a:stretch>
            <a:fillRect/>
          </a:stretch>
        </p:blipFill>
        <p:spPr>
          <a:xfrm>
            <a:off x="4778077" y="-54407"/>
            <a:ext cx="8473716" cy="7048932"/>
          </a:xfrm>
          <a:prstGeom prst="rect">
            <a:avLst/>
          </a:prstGeom>
        </p:spPr>
      </p:pic>
      <p:pic>
        <p:nvPicPr>
          <p:cNvPr id="4" name="Picture 3"/>
          <p:cNvPicPr>
            <a:picLocks noChangeAspect="1"/>
          </p:cNvPicPr>
          <p:nvPr/>
        </p:nvPicPr>
        <p:blipFill>
          <a:blip r:embed="rId4"/>
          <a:stretch>
            <a:fillRect/>
          </a:stretch>
        </p:blipFill>
        <p:spPr>
          <a:xfrm>
            <a:off x="11546829" y="184894"/>
            <a:ext cx="794410" cy="802434"/>
          </a:xfrm>
          <a:prstGeom prst="rect">
            <a:avLst/>
          </a:prstGeom>
        </p:spPr>
      </p:pic>
    </p:spTree>
    <p:extLst>
      <p:ext uri="{BB962C8B-B14F-4D97-AF65-F5344CB8AC3E}">
        <p14:creationId xmlns:p14="http://schemas.microsoft.com/office/powerpoint/2010/main" val="23257859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My Function code C#</a:t>
            </a:r>
          </a:p>
        </p:txBody>
      </p:sp>
      <p:sp>
        <p:nvSpPr>
          <p:cNvPr id="5" name="Text Placeholder 4"/>
          <p:cNvSpPr>
            <a:spLocks noGrp="1"/>
          </p:cNvSpPr>
          <p:nvPr>
            <p:ph type="body" sz="quarter" idx="10"/>
          </p:nvPr>
        </p:nvSpPr>
        <p:spPr>
          <a:xfrm>
            <a:off x="277004" y="1446612"/>
            <a:ext cx="11887199" cy="641714"/>
          </a:xfrm>
        </p:spPr>
        <p:txBody>
          <a:bodyPr/>
          <a:lstStyle/>
          <a:p>
            <a:r>
              <a:rPr lang="en-US" dirty="0"/>
              <a:t>\BillingTelemetry\</a:t>
            </a:r>
            <a:r>
              <a:rPr lang="en-US" dirty="0" err="1"/>
              <a:t>Run.csx</a:t>
            </a:r>
            <a:endParaRPr lang="en-US" dirty="0"/>
          </a:p>
        </p:txBody>
      </p:sp>
      <p:pic>
        <p:nvPicPr>
          <p:cNvPr id="6" name="Picture 5"/>
          <p:cNvPicPr>
            <a:picLocks noChangeAspect="1"/>
          </p:cNvPicPr>
          <p:nvPr/>
        </p:nvPicPr>
        <p:blipFill>
          <a:blip r:embed="rId4"/>
          <a:stretch>
            <a:fillRect/>
          </a:stretch>
        </p:blipFill>
        <p:spPr>
          <a:xfrm>
            <a:off x="11474821" y="184894"/>
            <a:ext cx="794410" cy="802434"/>
          </a:xfrm>
          <a:prstGeom prst="rect">
            <a:avLst/>
          </a:prstGeom>
        </p:spPr>
      </p:pic>
      <p:pic>
        <p:nvPicPr>
          <p:cNvPr id="3" name="Picture 2"/>
          <p:cNvPicPr>
            <a:picLocks noChangeAspect="1"/>
          </p:cNvPicPr>
          <p:nvPr/>
        </p:nvPicPr>
        <p:blipFill rotWithShape="1">
          <a:blip r:embed="rId5"/>
          <a:srcRect l="2770" r="2072"/>
          <a:stretch/>
        </p:blipFill>
        <p:spPr>
          <a:xfrm>
            <a:off x="295096" y="2080454"/>
            <a:ext cx="11974135" cy="2791372"/>
          </a:xfrm>
          <a:prstGeom prst="rect">
            <a:avLst/>
          </a:prstGeom>
        </p:spPr>
      </p:pic>
    </p:spTree>
    <p:extLst>
      <p:ext uri="{BB962C8B-B14F-4D97-AF65-F5344CB8AC3E}">
        <p14:creationId xmlns:p14="http://schemas.microsoft.com/office/powerpoint/2010/main" val="3066182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My Function code - PowerShell</a:t>
            </a:r>
          </a:p>
        </p:txBody>
      </p:sp>
      <p:sp>
        <p:nvSpPr>
          <p:cNvPr id="5" name="Text Placeholder 4"/>
          <p:cNvSpPr>
            <a:spLocks noGrp="1"/>
          </p:cNvSpPr>
          <p:nvPr>
            <p:ph type="body" sz="quarter" idx="10"/>
          </p:nvPr>
        </p:nvSpPr>
        <p:spPr>
          <a:xfrm>
            <a:off x="277004" y="1446612"/>
            <a:ext cx="11887199" cy="641714"/>
          </a:xfrm>
        </p:spPr>
        <p:txBody>
          <a:bodyPr/>
          <a:lstStyle/>
          <a:p>
            <a:r>
              <a:rPr lang="en-US" dirty="0"/>
              <a:t>\BillingTelemetry\run.ps1</a:t>
            </a:r>
          </a:p>
        </p:txBody>
      </p:sp>
      <p:pic>
        <p:nvPicPr>
          <p:cNvPr id="6" name="Picture 5"/>
          <p:cNvPicPr>
            <a:picLocks noChangeAspect="1"/>
          </p:cNvPicPr>
          <p:nvPr/>
        </p:nvPicPr>
        <p:blipFill>
          <a:blip r:embed="rId3"/>
          <a:stretch>
            <a:fillRect/>
          </a:stretch>
        </p:blipFill>
        <p:spPr>
          <a:xfrm>
            <a:off x="11474821" y="184894"/>
            <a:ext cx="794410" cy="802434"/>
          </a:xfrm>
          <a:prstGeom prst="rect">
            <a:avLst/>
          </a:prstGeom>
        </p:spPr>
      </p:pic>
      <p:pic>
        <p:nvPicPr>
          <p:cNvPr id="2" name="Picture 1"/>
          <p:cNvPicPr>
            <a:picLocks noChangeAspect="1"/>
          </p:cNvPicPr>
          <p:nvPr/>
        </p:nvPicPr>
        <p:blipFill>
          <a:blip r:embed="rId4"/>
          <a:stretch>
            <a:fillRect/>
          </a:stretch>
        </p:blipFill>
        <p:spPr>
          <a:xfrm>
            <a:off x="450376" y="2088326"/>
            <a:ext cx="11819822" cy="942328"/>
          </a:xfrm>
          <a:prstGeom prst="rect">
            <a:avLst/>
          </a:prstGeom>
        </p:spPr>
      </p:pic>
      <p:pic>
        <p:nvPicPr>
          <p:cNvPr id="7" name="Picture 6"/>
          <p:cNvPicPr>
            <a:picLocks noChangeAspect="1"/>
          </p:cNvPicPr>
          <p:nvPr/>
        </p:nvPicPr>
        <p:blipFill>
          <a:blip r:embed="rId5"/>
          <a:stretch>
            <a:fillRect/>
          </a:stretch>
        </p:blipFill>
        <p:spPr>
          <a:xfrm>
            <a:off x="441196" y="3850068"/>
            <a:ext cx="2382637" cy="3087361"/>
          </a:xfrm>
          <a:prstGeom prst="rect">
            <a:avLst/>
          </a:prstGeom>
        </p:spPr>
      </p:pic>
      <p:sp>
        <p:nvSpPr>
          <p:cNvPr id="8" name="Text Placeholder 4"/>
          <p:cNvSpPr txBox="1">
            <a:spLocks/>
          </p:cNvSpPr>
          <p:nvPr/>
        </p:nvSpPr>
        <p:spPr>
          <a:xfrm>
            <a:off x="272624" y="3189324"/>
            <a:ext cx="11887199" cy="64171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\BillingTelemetry\</a:t>
            </a:r>
            <a:r>
              <a:rPr lang="en-US" dirty="0" err="1"/>
              <a:t>function.json</a:t>
            </a:r>
            <a:endParaRPr lang="en-US" dirty="0"/>
          </a:p>
        </p:txBody>
      </p:sp>
    </p:spTree>
    <p:extLst>
      <p:ext uri="{BB962C8B-B14F-4D97-AF65-F5344CB8AC3E}">
        <p14:creationId xmlns:p14="http://schemas.microsoft.com/office/powerpoint/2010/main" val="362086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3581" y="544935"/>
            <a:ext cx="5486399" cy="8993231"/>
          </a:xfrm>
        </p:spPr>
        <p:txBody>
          <a:bodyPr/>
          <a:lstStyle/>
          <a:p>
            <a:r>
              <a:rPr lang="en-GB" dirty="0"/>
              <a:t>Gap 2.</a:t>
            </a:r>
            <a:br>
              <a:rPr lang="en-GB" dirty="0"/>
            </a:br>
            <a:br>
              <a:rPr lang="en-GB" dirty="0"/>
            </a:br>
            <a:r>
              <a:rPr lang="en-US" sz="4800" dirty="0"/>
              <a:t>A gap between your current revenue and your service’s potential value to customers.</a:t>
            </a:r>
            <a:br>
              <a:rPr lang="en-GB" dirty="0"/>
            </a:br>
            <a:br>
              <a:rPr lang="en-GB" dirty="0"/>
            </a:br>
            <a:br>
              <a:rPr lang="en-GB" dirty="0"/>
            </a:br>
            <a:br>
              <a:rPr lang="en-GB" dirty="0"/>
            </a:br>
            <a:endParaRPr lang="en-GB" dirty="0"/>
          </a:p>
        </p:txBody>
      </p:sp>
      <p:sp>
        <p:nvSpPr>
          <p:cNvPr id="3" name="Picture Placeholder 2"/>
          <p:cNvSpPr>
            <a:spLocks noGrp="1"/>
          </p:cNvSpPr>
          <p:nvPr>
            <p:ph type="pic" sz="quarter" idx="10"/>
          </p:nvPr>
        </p:nvSpPr>
        <p:spPr>
          <a:blipFill>
            <a:blip r:embed="rId4"/>
            <a:stretch>
              <a:fillRect/>
            </a:stretch>
          </a:blipFill>
        </p:spPr>
      </p:sp>
      <p:pic>
        <p:nvPicPr>
          <p:cNvPr id="4" name="Picture 3"/>
          <p:cNvPicPr>
            <a:picLocks noChangeAspect="1"/>
          </p:cNvPicPr>
          <p:nvPr/>
        </p:nvPicPr>
        <p:blipFill>
          <a:blip r:embed="rId5"/>
          <a:stretch>
            <a:fillRect/>
          </a:stretch>
        </p:blipFill>
        <p:spPr>
          <a:xfrm>
            <a:off x="11114781" y="184894"/>
            <a:ext cx="1056133" cy="1066800"/>
          </a:xfrm>
          <a:prstGeom prst="rect">
            <a:avLst/>
          </a:prstGeom>
        </p:spPr>
      </p:pic>
      <p:pic>
        <p:nvPicPr>
          <p:cNvPr id="5" name="Picture 4"/>
          <p:cNvPicPr>
            <a:picLocks noChangeAspect="1"/>
          </p:cNvPicPr>
          <p:nvPr/>
        </p:nvPicPr>
        <p:blipFill>
          <a:blip r:embed="rId6"/>
          <a:stretch>
            <a:fillRect/>
          </a:stretch>
        </p:blipFill>
        <p:spPr>
          <a:xfrm>
            <a:off x="9490300" y="191927"/>
            <a:ext cx="1133646" cy="1145095"/>
          </a:xfrm>
          <a:prstGeom prst="rect">
            <a:avLst/>
          </a:prstGeom>
        </p:spPr>
      </p:pic>
    </p:spTree>
    <p:extLst>
      <p:ext uri="{BB962C8B-B14F-4D97-AF65-F5344CB8AC3E}">
        <p14:creationId xmlns:p14="http://schemas.microsoft.com/office/powerpoint/2010/main" val="144416240"/>
      </p:ext>
    </p:extLst>
  </p:cSld>
  <p:clrMapOvr>
    <a:overrideClrMapping bg1="lt1" tx1="dk1" bg2="lt2" tx2="dk2" accent1="accent1" accent2="accent2" accent3="accent3" accent4="accent4" accent5="accent5" accent6="accent6" hlink="hlink" folHlink="folHlink"/>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2488" y="1120998"/>
            <a:ext cx="11887200" cy="5336846"/>
          </a:xfrm>
        </p:spPr>
        <p:txBody>
          <a:bodyPr/>
          <a:lstStyle/>
          <a:p>
            <a:pPr marL="0" indent="0">
              <a:buNone/>
            </a:pPr>
            <a:r>
              <a:rPr lang="en-GB" dirty="0"/>
              <a:t>Free tiers &gt; Premium tiers – “The first hit is free” </a:t>
            </a:r>
          </a:p>
          <a:p>
            <a:pPr marL="0" indent="0">
              <a:buNone/>
            </a:pPr>
            <a:r>
              <a:rPr lang="en-GB" dirty="0">
                <a:latin typeface="+mn-lt"/>
              </a:rPr>
              <a:t> </a:t>
            </a:r>
            <a:br>
              <a:rPr lang="en-GB" dirty="0"/>
            </a:br>
            <a:r>
              <a:rPr lang="en-GB" dirty="0"/>
              <a:t>Multi-tenancy: != Lots of small accounts with free usage</a:t>
            </a:r>
            <a:endParaRPr lang="en-GB" dirty="0">
              <a:sym typeface="Wingdings" panose="05000000000000000000" pitchFamily="2" charset="2"/>
            </a:endParaRPr>
          </a:p>
          <a:p>
            <a:pPr marL="0" indent="0">
              <a:buNone/>
            </a:pPr>
            <a:endParaRPr lang="en-GB" dirty="0">
              <a:sym typeface="Wingdings" panose="05000000000000000000" pitchFamily="2" charset="2"/>
            </a:endParaRPr>
          </a:p>
          <a:p>
            <a:pPr marL="0" indent="0">
              <a:buNone/>
            </a:pPr>
            <a:r>
              <a:rPr lang="en-GB" dirty="0">
                <a:sym typeface="Wingdings" panose="05000000000000000000" pitchFamily="2" charset="2"/>
              </a:rPr>
              <a:t>You can now bill your customers directly based on tx consumption / overages above a free tier – </a:t>
            </a:r>
          </a:p>
          <a:p>
            <a:pPr marL="0" indent="0">
              <a:buNone/>
            </a:pPr>
            <a:r>
              <a:rPr lang="en-GB" dirty="0">
                <a:sym typeface="Wingdings" panose="05000000000000000000" pitchFamily="2" charset="2"/>
              </a:rPr>
              <a:t>because that’s how you can opt to be charged. </a:t>
            </a:r>
            <a:endParaRPr lang="en-GB" dirty="0"/>
          </a:p>
          <a:p>
            <a:pPr marL="0" indent="0">
              <a:buNone/>
            </a:pPr>
            <a:endParaRPr lang="en-GB" dirty="0"/>
          </a:p>
          <a:p>
            <a:pPr marL="0" indent="0">
              <a:buNone/>
            </a:pPr>
            <a:endParaRPr lang="en-GB" dirty="0"/>
          </a:p>
        </p:txBody>
      </p:sp>
      <p:sp>
        <p:nvSpPr>
          <p:cNvPr id="3" name="Title 2"/>
          <p:cNvSpPr>
            <a:spLocks noGrp="1"/>
          </p:cNvSpPr>
          <p:nvPr>
            <p:ph type="title"/>
          </p:nvPr>
        </p:nvSpPr>
        <p:spPr/>
        <p:txBody>
          <a:bodyPr/>
          <a:lstStyle/>
          <a:p>
            <a:r>
              <a:rPr lang="en-GB" sz="3200" dirty="0"/>
              <a:t>What is the ‘Freemium’ model and what does it mean for </a:t>
            </a:r>
            <a:r>
              <a:rPr lang="en-GB" sz="3200" i="1" dirty="0"/>
              <a:t>my customers</a:t>
            </a:r>
            <a:r>
              <a:rPr lang="en-GB" sz="3200" dirty="0"/>
              <a:t>?</a:t>
            </a:r>
            <a:endParaRPr lang="en-GB" dirty="0"/>
          </a:p>
        </p:txBody>
      </p:sp>
      <p:pic>
        <p:nvPicPr>
          <p:cNvPr id="4" name="Picture 3"/>
          <p:cNvPicPr>
            <a:picLocks noChangeAspect="1"/>
          </p:cNvPicPr>
          <p:nvPr/>
        </p:nvPicPr>
        <p:blipFill>
          <a:blip r:embed="rId3"/>
          <a:stretch>
            <a:fillRect/>
          </a:stretch>
        </p:blipFill>
        <p:spPr>
          <a:xfrm>
            <a:off x="11172905" y="5864709"/>
            <a:ext cx="1056133" cy="1066800"/>
          </a:xfrm>
          <a:prstGeom prst="rect">
            <a:avLst/>
          </a:prstGeom>
        </p:spPr>
      </p:pic>
      <p:pic>
        <p:nvPicPr>
          <p:cNvPr id="5" name="Picture 4"/>
          <p:cNvPicPr>
            <a:picLocks noChangeAspect="1"/>
          </p:cNvPicPr>
          <p:nvPr/>
        </p:nvPicPr>
        <p:blipFill>
          <a:blip r:embed="rId4"/>
          <a:stretch>
            <a:fillRect/>
          </a:stretch>
        </p:blipFill>
        <p:spPr>
          <a:xfrm>
            <a:off x="9909127" y="5839880"/>
            <a:ext cx="1133646" cy="1145095"/>
          </a:xfrm>
          <a:prstGeom prst="rect">
            <a:avLst/>
          </a:prstGeom>
        </p:spPr>
      </p:pic>
    </p:spTree>
    <p:extLst>
      <p:ext uri="{BB962C8B-B14F-4D97-AF65-F5344CB8AC3E}">
        <p14:creationId xmlns:p14="http://schemas.microsoft.com/office/powerpoint/2010/main" val="229849809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2488" y="1120998"/>
            <a:ext cx="11887200" cy="5226046"/>
          </a:xfrm>
        </p:spPr>
        <p:txBody>
          <a:bodyPr/>
          <a:lstStyle/>
          <a:p>
            <a:pPr marL="0" indent="0">
              <a:buNone/>
            </a:pPr>
            <a:r>
              <a:rPr lang="en-GB" b="1" dirty="0"/>
              <a:t>Or … “How can I make more money from my customer base by adding more value to their business?”</a:t>
            </a:r>
          </a:p>
          <a:p>
            <a:pPr marL="0" indent="0">
              <a:buNone/>
            </a:pPr>
            <a:endParaRPr lang="en-GB" dirty="0"/>
          </a:p>
          <a:p>
            <a:pPr marL="0" indent="0">
              <a:buNone/>
            </a:pPr>
            <a:r>
              <a:rPr lang="en-GB" dirty="0"/>
              <a:t>What happens if I add additional complementary services that have an additional charge to my suite of products ? </a:t>
            </a:r>
          </a:p>
          <a:p>
            <a:pPr marL="0" indent="0">
              <a:buNone/>
            </a:pPr>
            <a:endParaRPr lang="en-GB" dirty="0"/>
          </a:p>
          <a:p>
            <a:pPr marL="0" indent="0">
              <a:buNone/>
            </a:pPr>
            <a:r>
              <a:rPr lang="en-GB" dirty="0"/>
              <a:t>Pricing by value. If a report can save my business £100,000, how much would I pay for it? </a:t>
            </a:r>
          </a:p>
          <a:p>
            <a:pPr marL="0" indent="0">
              <a:buNone/>
            </a:pPr>
            <a:endParaRPr lang="en-GB" dirty="0"/>
          </a:p>
        </p:txBody>
      </p:sp>
      <p:sp>
        <p:nvSpPr>
          <p:cNvPr id="3" name="Title 2"/>
          <p:cNvSpPr>
            <a:spLocks noGrp="1"/>
          </p:cNvSpPr>
          <p:nvPr>
            <p:ph type="title"/>
          </p:nvPr>
        </p:nvSpPr>
        <p:spPr/>
        <p:txBody>
          <a:bodyPr/>
          <a:lstStyle/>
          <a:p>
            <a:r>
              <a:rPr lang="en-GB" sz="3200" dirty="0"/>
              <a:t>‘Land and Expand’</a:t>
            </a:r>
            <a:endParaRPr lang="en-GB" dirty="0"/>
          </a:p>
        </p:txBody>
      </p:sp>
      <p:pic>
        <p:nvPicPr>
          <p:cNvPr id="4" name="Picture 3"/>
          <p:cNvPicPr>
            <a:picLocks noChangeAspect="1"/>
          </p:cNvPicPr>
          <p:nvPr/>
        </p:nvPicPr>
        <p:blipFill>
          <a:blip r:embed="rId2"/>
          <a:stretch>
            <a:fillRect/>
          </a:stretch>
        </p:blipFill>
        <p:spPr>
          <a:xfrm>
            <a:off x="11226431" y="92583"/>
            <a:ext cx="1056133" cy="1066800"/>
          </a:xfrm>
          <a:prstGeom prst="rect">
            <a:avLst/>
          </a:prstGeom>
        </p:spPr>
      </p:pic>
      <p:pic>
        <p:nvPicPr>
          <p:cNvPr id="5" name="Picture 4"/>
          <p:cNvPicPr>
            <a:picLocks noChangeAspect="1"/>
          </p:cNvPicPr>
          <p:nvPr/>
        </p:nvPicPr>
        <p:blipFill>
          <a:blip r:embed="rId3"/>
          <a:stretch>
            <a:fillRect/>
          </a:stretch>
        </p:blipFill>
        <p:spPr>
          <a:xfrm>
            <a:off x="9962653" y="67754"/>
            <a:ext cx="1133646" cy="1145095"/>
          </a:xfrm>
          <a:prstGeom prst="rect">
            <a:avLst/>
          </a:prstGeom>
        </p:spPr>
      </p:pic>
    </p:spTree>
    <p:extLst>
      <p:ext uri="{BB962C8B-B14F-4D97-AF65-F5344CB8AC3E}">
        <p14:creationId xmlns:p14="http://schemas.microsoft.com/office/powerpoint/2010/main" val="55786528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2488" y="1120998"/>
            <a:ext cx="11887200" cy="5139869"/>
          </a:xfrm>
        </p:spPr>
        <p:txBody>
          <a:bodyPr/>
          <a:lstStyle/>
          <a:p>
            <a:pPr marL="0" indent="0">
              <a:buNone/>
            </a:pPr>
            <a:r>
              <a:rPr lang="en-GB" sz="2800" dirty="0"/>
              <a:t>Why does the consumer need and / or want your service(s)? </a:t>
            </a:r>
          </a:p>
          <a:p>
            <a:pPr marL="0" indent="0">
              <a:buNone/>
            </a:pPr>
            <a:endParaRPr lang="en-GB" sz="2800" dirty="0"/>
          </a:p>
          <a:p>
            <a:pPr marL="0" indent="0">
              <a:buNone/>
            </a:pPr>
            <a:r>
              <a:rPr lang="en-GB" sz="2800" dirty="0"/>
              <a:t>What are they doing with your service? </a:t>
            </a:r>
          </a:p>
          <a:p>
            <a:pPr marL="0" indent="0">
              <a:buNone/>
            </a:pPr>
            <a:endParaRPr lang="en-GB" sz="2800" dirty="0"/>
          </a:p>
          <a:p>
            <a:pPr marL="0" indent="0">
              <a:buNone/>
            </a:pPr>
            <a:r>
              <a:rPr lang="en-GB" sz="2800" dirty="0"/>
              <a:t>Where is the additional value that you can unlock for them?</a:t>
            </a:r>
          </a:p>
          <a:p>
            <a:pPr marL="0" indent="0">
              <a:buNone/>
            </a:pPr>
            <a:endParaRPr lang="en-GB" sz="2800" dirty="0"/>
          </a:p>
          <a:p>
            <a:pPr marL="0" indent="0">
              <a:buNone/>
            </a:pPr>
            <a:r>
              <a:rPr lang="en-GB" sz="2800" dirty="0"/>
              <a:t>Are there insights you can unlock in their data, are there trends and patterns that you can see for them and let them harness inside their business?</a:t>
            </a:r>
          </a:p>
          <a:p>
            <a:pPr marL="0" indent="0">
              <a:buNone/>
            </a:pPr>
            <a:endParaRPr lang="en-GB" sz="2800" dirty="0"/>
          </a:p>
          <a:p>
            <a:pPr marL="0" indent="0">
              <a:buNone/>
            </a:pPr>
            <a:r>
              <a:rPr lang="en-GB" sz="2800" dirty="0"/>
              <a:t>Can you use AI to augment their staffs skill set and assist them to make intelligent decisions they can’t do without you?</a:t>
            </a:r>
          </a:p>
        </p:txBody>
      </p:sp>
      <p:sp>
        <p:nvSpPr>
          <p:cNvPr id="3" name="Title 2"/>
          <p:cNvSpPr>
            <a:spLocks noGrp="1"/>
          </p:cNvSpPr>
          <p:nvPr>
            <p:ph type="title"/>
          </p:nvPr>
        </p:nvSpPr>
        <p:spPr/>
        <p:txBody>
          <a:bodyPr/>
          <a:lstStyle/>
          <a:p>
            <a:r>
              <a:rPr lang="en-GB" sz="3600" dirty="0"/>
              <a:t>What constitutes ‘extra value’ and what will people pay for it ? </a:t>
            </a:r>
            <a:endParaRPr lang="en-GB" sz="5400" dirty="0"/>
          </a:p>
        </p:txBody>
      </p:sp>
      <p:pic>
        <p:nvPicPr>
          <p:cNvPr id="4" name="Picture 3"/>
          <p:cNvPicPr>
            <a:picLocks noChangeAspect="1"/>
          </p:cNvPicPr>
          <p:nvPr/>
        </p:nvPicPr>
        <p:blipFill>
          <a:blip r:embed="rId3"/>
          <a:stretch>
            <a:fillRect/>
          </a:stretch>
        </p:blipFill>
        <p:spPr>
          <a:xfrm>
            <a:off x="11172905" y="5864709"/>
            <a:ext cx="1056133" cy="1066800"/>
          </a:xfrm>
          <a:prstGeom prst="rect">
            <a:avLst/>
          </a:prstGeom>
        </p:spPr>
      </p:pic>
      <p:pic>
        <p:nvPicPr>
          <p:cNvPr id="5" name="Picture 4"/>
          <p:cNvPicPr>
            <a:picLocks noChangeAspect="1"/>
          </p:cNvPicPr>
          <p:nvPr/>
        </p:nvPicPr>
        <p:blipFill>
          <a:blip r:embed="rId4"/>
          <a:stretch>
            <a:fillRect/>
          </a:stretch>
        </p:blipFill>
        <p:spPr>
          <a:xfrm>
            <a:off x="9909127" y="5801518"/>
            <a:ext cx="1133646" cy="1145095"/>
          </a:xfrm>
          <a:prstGeom prst="rect">
            <a:avLst/>
          </a:prstGeom>
        </p:spPr>
      </p:pic>
    </p:spTree>
    <p:extLst>
      <p:ext uri="{BB962C8B-B14F-4D97-AF65-F5344CB8AC3E}">
        <p14:creationId xmlns:p14="http://schemas.microsoft.com/office/powerpoint/2010/main" val="23693370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508653"/>
          </a:xfrm>
        </p:spPr>
        <p:txBody>
          <a:bodyPr/>
          <a:lstStyle/>
          <a:p>
            <a:r>
              <a:rPr lang="en-US" sz="6000" dirty="0"/>
              <a:t>During organisations transition to software-as-a-service based charging models, we generally hear about two big problems …</a:t>
            </a:r>
          </a:p>
        </p:txBody>
      </p:sp>
    </p:spTree>
    <p:extLst>
      <p:ext uri="{BB962C8B-B14F-4D97-AF65-F5344CB8AC3E}">
        <p14:creationId xmlns:p14="http://schemas.microsoft.com/office/powerpoint/2010/main" val="44420268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565" y="197096"/>
            <a:ext cx="12136286" cy="917575"/>
          </a:xfrm>
        </p:spPr>
        <p:txBody>
          <a:bodyPr/>
          <a:lstStyle/>
          <a:p>
            <a:r>
              <a:rPr lang="en-GB" sz="4000" b="1" dirty="0"/>
              <a:t>Shifting to value based consumption and billing</a:t>
            </a:r>
            <a:endParaRPr lang="en-GB" sz="3999" dirty="0"/>
          </a:p>
        </p:txBody>
      </p:sp>
      <p:graphicFrame>
        <p:nvGraphicFramePr>
          <p:cNvPr id="5" name="Chart 4"/>
          <p:cNvGraphicFramePr/>
          <p:nvPr>
            <p:extLst>
              <p:ext uri="{D42A27DB-BD31-4B8C-83A1-F6EECF244321}">
                <p14:modId xmlns:p14="http://schemas.microsoft.com/office/powerpoint/2010/main" val="3090464383"/>
              </p:ext>
            </p:extLst>
          </p:nvPr>
        </p:nvGraphicFramePr>
        <p:xfrm>
          <a:off x="385589" y="1114671"/>
          <a:ext cx="11665296" cy="5527322"/>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p:cNvPicPr>
            <a:picLocks noChangeAspect="1"/>
          </p:cNvPicPr>
          <p:nvPr/>
        </p:nvPicPr>
        <p:blipFill>
          <a:blip r:embed="rId4"/>
          <a:stretch>
            <a:fillRect/>
          </a:stretch>
        </p:blipFill>
        <p:spPr>
          <a:xfrm>
            <a:off x="11195675" y="146526"/>
            <a:ext cx="1143242" cy="1154789"/>
          </a:xfrm>
          <a:prstGeom prst="rect">
            <a:avLst/>
          </a:prstGeom>
        </p:spPr>
      </p:pic>
      <p:pic>
        <p:nvPicPr>
          <p:cNvPr id="7" name="Picture 6"/>
          <p:cNvPicPr>
            <a:picLocks noChangeAspect="1"/>
          </p:cNvPicPr>
          <p:nvPr/>
        </p:nvPicPr>
        <p:blipFill>
          <a:blip r:embed="rId5"/>
          <a:stretch>
            <a:fillRect/>
          </a:stretch>
        </p:blipFill>
        <p:spPr>
          <a:xfrm>
            <a:off x="9978496" y="162146"/>
            <a:ext cx="1127779" cy="1139169"/>
          </a:xfrm>
          <a:prstGeom prst="rect">
            <a:avLst/>
          </a:prstGeom>
        </p:spPr>
      </p:pic>
    </p:spTree>
    <p:extLst>
      <p:ext uri="{BB962C8B-B14F-4D97-AF65-F5344CB8AC3E}">
        <p14:creationId xmlns:p14="http://schemas.microsoft.com/office/powerpoint/2010/main" val="1774273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3581" y="184895"/>
            <a:ext cx="5486399" cy="4201150"/>
          </a:xfrm>
        </p:spPr>
        <p:txBody>
          <a:bodyPr/>
          <a:lstStyle/>
          <a:p>
            <a:r>
              <a:rPr lang="en-GB" dirty="0"/>
              <a:t>Minding Gap 2</a:t>
            </a:r>
            <a:br>
              <a:rPr lang="en-GB" dirty="0"/>
            </a:br>
            <a:br>
              <a:rPr lang="en-US" sz="4400" dirty="0"/>
            </a:br>
            <a:r>
              <a:rPr lang="en-US" sz="3600" dirty="0"/>
              <a:t>Align your pricing so it represents a slice of the value gained by the customer for each transaction.</a:t>
            </a:r>
            <a:endParaRPr lang="en-GB" dirty="0"/>
          </a:p>
        </p:txBody>
      </p:sp>
      <p:sp>
        <p:nvSpPr>
          <p:cNvPr id="3" name="Picture Placeholder 2"/>
          <p:cNvSpPr>
            <a:spLocks noGrp="1"/>
          </p:cNvSpPr>
          <p:nvPr>
            <p:ph type="pic" sz="quarter" idx="10"/>
          </p:nvPr>
        </p:nvSpPr>
        <p:spPr>
          <a:blipFill>
            <a:blip r:embed="rId4"/>
            <a:stretch>
              <a:fillRect/>
            </a:stretch>
          </a:blipFill>
        </p:spPr>
      </p:sp>
      <p:pic>
        <p:nvPicPr>
          <p:cNvPr id="4" name="Picture 3"/>
          <p:cNvPicPr>
            <a:picLocks noChangeAspect="1"/>
          </p:cNvPicPr>
          <p:nvPr/>
        </p:nvPicPr>
        <p:blipFill>
          <a:blip r:embed="rId5"/>
          <a:stretch>
            <a:fillRect/>
          </a:stretch>
        </p:blipFill>
        <p:spPr>
          <a:xfrm>
            <a:off x="11258797" y="184894"/>
            <a:ext cx="1056133" cy="1066800"/>
          </a:xfrm>
          <a:prstGeom prst="rect">
            <a:avLst/>
          </a:prstGeom>
        </p:spPr>
      </p:pic>
      <p:pic>
        <p:nvPicPr>
          <p:cNvPr id="5" name="Picture 4"/>
          <p:cNvPicPr>
            <a:picLocks noChangeAspect="1"/>
          </p:cNvPicPr>
          <p:nvPr/>
        </p:nvPicPr>
        <p:blipFill>
          <a:blip r:embed="rId6"/>
          <a:stretch>
            <a:fillRect/>
          </a:stretch>
        </p:blipFill>
        <p:spPr>
          <a:xfrm>
            <a:off x="9981135" y="160065"/>
            <a:ext cx="1133646" cy="1145095"/>
          </a:xfrm>
          <a:prstGeom prst="rect">
            <a:avLst/>
          </a:prstGeom>
        </p:spPr>
      </p:pic>
    </p:spTree>
    <p:extLst>
      <p:ext uri="{BB962C8B-B14F-4D97-AF65-F5344CB8AC3E}">
        <p14:creationId xmlns:p14="http://schemas.microsoft.com/office/powerpoint/2010/main" val="3165146267"/>
      </p:ext>
    </p:extLst>
  </p:cSld>
  <p:clrMapOvr>
    <a:overrideClrMapping bg1="lt1" tx1="dk1" bg2="lt2" tx2="dk2" accent1="accent1" accent2="accent2" accent3="accent3" accent4="accent4" accent5="accent5" accent6="accent6" hlink="hlink" folHlink="folHlink"/>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3841052"/>
          </a:xfrm>
        </p:spPr>
        <p:txBody>
          <a:bodyPr/>
          <a:lstStyle/>
          <a:p>
            <a:r>
              <a:rPr lang="en-GB" dirty="0"/>
              <a:t>Power BI </a:t>
            </a:r>
            <a:br>
              <a:rPr lang="en-GB" dirty="0"/>
            </a:br>
            <a:r>
              <a:rPr lang="en-GB" dirty="0"/>
              <a:t>     to</a:t>
            </a:r>
            <a:br>
              <a:rPr lang="en-GB" dirty="0"/>
            </a:br>
            <a:r>
              <a:rPr lang="en-GB" dirty="0"/>
              <a:t>Power BI Embedded</a:t>
            </a:r>
          </a:p>
        </p:txBody>
      </p:sp>
      <p:sp>
        <p:nvSpPr>
          <p:cNvPr id="3" name="Picture Placeholder 2"/>
          <p:cNvSpPr>
            <a:spLocks noGrp="1"/>
          </p:cNvSpPr>
          <p:nvPr>
            <p:ph type="pic" sz="quarter" idx="10"/>
          </p:nvPr>
        </p:nvSpPr>
        <p:spPr/>
      </p:sp>
      <p:pic>
        <p:nvPicPr>
          <p:cNvPr id="6" name="Picture 5"/>
          <p:cNvPicPr>
            <a:picLocks noChangeAspect="1"/>
          </p:cNvPicPr>
          <p:nvPr/>
        </p:nvPicPr>
        <p:blipFill>
          <a:blip r:embed="rId4"/>
          <a:stretch>
            <a:fillRect/>
          </a:stretch>
        </p:blipFill>
        <p:spPr>
          <a:xfrm>
            <a:off x="10394701" y="256902"/>
            <a:ext cx="803205" cy="807924"/>
          </a:xfrm>
          <a:prstGeom prst="rect">
            <a:avLst/>
          </a:prstGeom>
        </p:spPr>
      </p:pic>
      <p:pic>
        <p:nvPicPr>
          <p:cNvPr id="7" name="Picture 6"/>
          <p:cNvPicPr>
            <a:picLocks noChangeAspect="1"/>
          </p:cNvPicPr>
          <p:nvPr/>
        </p:nvPicPr>
        <p:blipFill>
          <a:blip r:embed="rId5"/>
          <a:stretch>
            <a:fillRect/>
          </a:stretch>
        </p:blipFill>
        <p:spPr>
          <a:xfrm>
            <a:off x="11258797" y="256902"/>
            <a:ext cx="794410" cy="802434"/>
          </a:xfrm>
          <a:prstGeom prst="rect">
            <a:avLst/>
          </a:prstGeom>
        </p:spPr>
      </p:pic>
    </p:spTree>
    <p:extLst>
      <p:ext uri="{BB962C8B-B14F-4D97-AF65-F5344CB8AC3E}">
        <p14:creationId xmlns:p14="http://schemas.microsoft.com/office/powerpoint/2010/main" val="2239070093"/>
      </p:ext>
    </p:extLst>
  </p:cSld>
  <p:clrMapOvr>
    <a:overrideClrMapping bg1="lt1" tx1="dk1" bg2="lt2" tx2="dk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926955"/>
          </a:xfrm>
        </p:spPr>
        <p:txBody>
          <a:bodyPr/>
          <a:lstStyle/>
          <a:p>
            <a:r>
              <a:rPr lang="en-US" dirty="0"/>
              <a:t>Power BI Embedded Demo</a:t>
            </a:r>
          </a:p>
        </p:txBody>
      </p:sp>
      <p:sp>
        <p:nvSpPr>
          <p:cNvPr id="8" name="Picture Placeholder 7"/>
          <p:cNvSpPr>
            <a:spLocks noGrp="1"/>
          </p:cNvSpPr>
          <p:nvPr>
            <p:ph type="pic" sz="quarter" idx="10"/>
          </p:nvPr>
        </p:nvSpPr>
        <p:spPr/>
      </p:sp>
      <p:pic>
        <p:nvPicPr>
          <p:cNvPr id="4" name="Picture 3"/>
          <p:cNvPicPr>
            <a:picLocks noChangeAspect="1"/>
          </p:cNvPicPr>
          <p:nvPr/>
        </p:nvPicPr>
        <p:blipFill>
          <a:blip r:embed="rId3"/>
          <a:stretch>
            <a:fillRect/>
          </a:stretch>
        </p:blipFill>
        <p:spPr>
          <a:xfrm>
            <a:off x="10435776" y="256901"/>
            <a:ext cx="809448" cy="817623"/>
          </a:xfrm>
          <a:prstGeom prst="rect">
            <a:avLst/>
          </a:prstGeom>
        </p:spPr>
      </p:pic>
      <p:pic>
        <p:nvPicPr>
          <p:cNvPr id="5" name="Picture 4"/>
          <p:cNvPicPr>
            <a:picLocks noChangeAspect="1"/>
          </p:cNvPicPr>
          <p:nvPr/>
        </p:nvPicPr>
        <p:blipFill>
          <a:blip r:embed="rId4"/>
          <a:stretch>
            <a:fillRect/>
          </a:stretch>
        </p:blipFill>
        <p:spPr>
          <a:xfrm>
            <a:off x="9602613" y="266573"/>
            <a:ext cx="774594" cy="782417"/>
          </a:xfrm>
          <a:prstGeom prst="rect">
            <a:avLst/>
          </a:prstGeom>
        </p:spPr>
      </p:pic>
      <p:pic>
        <p:nvPicPr>
          <p:cNvPr id="7" name="Picture 6"/>
          <p:cNvPicPr>
            <a:picLocks noChangeAspect="1"/>
          </p:cNvPicPr>
          <p:nvPr/>
        </p:nvPicPr>
        <p:blipFill>
          <a:blip r:embed="rId5"/>
          <a:stretch>
            <a:fillRect/>
          </a:stretch>
        </p:blipFill>
        <p:spPr>
          <a:xfrm>
            <a:off x="11258797" y="256902"/>
            <a:ext cx="794410" cy="802434"/>
          </a:xfrm>
          <a:prstGeom prst="rect">
            <a:avLst/>
          </a:prstGeom>
        </p:spPr>
      </p:pic>
    </p:spTree>
    <p:extLst>
      <p:ext uri="{BB962C8B-B14F-4D97-AF65-F5344CB8AC3E}">
        <p14:creationId xmlns:p14="http://schemas.microsoft.com/office/powerpoint/2010/main" val="35468887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18237" y="2273126"/>
            <a:ext cx="5725672" cy="3384376"/>
          </a:xfrm>
          <a:solidFill>
            <a:schemeClr val="accent6">
              <a:alpha val="80000"/>
            </a:schemeClr>
          </a:solidFill>
        </p:spPr>
        <p:txBody>
          <a:bodyPr/>
          <a:lstStyle/>
          <a:p>
            <a:r>
              <a:rPr lang="en-US" sz="4400" dirty="0">
                <a:solidFill>
                  <a:schemeClr val="bg1"/>
                </a:solidFill>
              </a:rPr>
              <a:t>Align your pricing so it represents a slice of the value gained by the customer for each transaction</a:t>
            </a:r>
            <a:endParaRPr lang="en-US" sz="4400" dirty="0">
              <a:solidFill>
                <a:schemeClr val="bg1"/>
              </a:solidFill>
            </a:endParaRPr>
          </a:p>
        </p:txBody>
      </p:sp>
      <p:sp>
        <p:nvSpPr>
          <p:cNvPr id="5" name="Title 1"/>
          <p:cNvSpPr txBox="1">
            <a:spLocks/>
          </p:cNvSpPr>
          <p:nvPr/>
        </p:nvSpPr>
        <p:spPr>
          <a:xfrm>
            <a:off x="385589" y="2273126"/>
            <a:ext cx="5616624" cy="3384376"/>
          </a:xfrm>
          <a:prstGeom prst="rect">
            <a:avLst/>
          </a:prstGeom>
          <a:solidFill>
            <a:schemeClr val="accent6">
              <a:alpha val="80000"/>
            </a:schemeClr>
          </a:solid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3333">
                      <a:schemeClr val="tx2"/>
                    </a:gs>
                    <a:gs pos="39000">
                      <a:schemeClr val="tx2"/>
                    </a:gs>
                  </a:gsLst>
                  <a:lin ang="5400000" scaled="0"/>
                </a:gradFill>
                <a:effectLst/>
                <a:latin typeface="+mj-lt"/>
                <a:ea typeface="+mn-ea"/>
                <a:cs typeface="Segoe UI" pitchFamily="34" charset="0"/>
              </a:defRPr>
            </a:lvl1pPr>
          </a:lstStyle>
          <a:p>
            <a:r>
              <a:rPr lang="en-US" sz="4400" dirty="0">
                <a:solidFill>
                  <a:schemeClr val="bg1"/>
                </a:solidFill>
              </a:rPr>
              <a:t>Design your costs so they are aligned to and scale by the number of transactions billed, not servers utilised.</a:t>
            </a:r>
            <a:endParaRPr lang="en-GB" sz="4400" dirty="0">
              <a:solidFill>
                <a:schemeClr val="bg1"/>
              </a:solidFill>
            </a:endParaRPr>
          </a:p>
        </p:txBody>
      </p:sp>
      <p:sp>
        <p:nvSpPr>
          <p:cNvPr id="6" name="Rectangle 5"/>
          <p:cNvSpPr/>
          <p:nvPr/>
        </p:nvSpPr>
        <p:spPr>
          <a:xfrm>
            <a:off x="385589" y="400918"/>
            <a:ext cx="11558320" cy="1569660"/>
          </a:xfrm>
          <a:prstGeom prst="rect">
            <a:avLst/>
          </a:prstGeom>
          <a:solidFill>
            <a:schemeClr val="accent6">
              <a:lumMod val="20000"/>
              <a:lumOff val="80000"/>
              <a:alpha val="90000"/>
            </a:schemeClr>
          </a:solidFill>
        </p:spPr>
        <p:txBody>
          <a:bodyPr wrap="square">
            <a:spAutoFit/>
          </a:bodyPr>
          <a:lstStyle/>
          <a:p>
            <a:r>
              <a:rPr lang="en-GB" sz="4800" b="1" dirty="0">
                <a:solidFill>
                  <a:schemeClr val="accent6">
                    <a:lumMod val="50000"/>
                  </a:schemeClr>
                </a:solidFill>
                <a:latin typeface="+mj-lt"/>
              </a:rPr>
              <a:t>Recap: </a:t>
            </a:r>
            <a:br>
              <a:rPr lang="en-GB" sz="4800" b="1" dirty="0">
                <a:solidFill>
                  <a:schemeClr val="accent6">
                    <a:lumMod val="50000"/>
                  </a:schemeClr>
                </a:solidFill>
                <a:latin typeface="+mj-lt"/>
              </a:rPr>
            </a:br>
            <a:r>
              <a:rPr lang="en-GB" sz="4800" b="1" dirty="0">
                <a:solidFill>
                  <a:schemeClr val="accent6">
                    <a:lumMod val="50000"/>
                  </a:schemeClr>
                </a:solidFill>
                <a:latin typeface="+mj-lt"/>
              </a:rPr>
              <a:t>Minding the Gaps</a:t>
            </a:r>
            <a:endParaRPr lang="en-GB" sz="4800" b="1" dirty="0">
              <a:solidFill>
                <a:schemeClr val="accent6">
                  <a:lumMod val="50000"/>
                </a:schemeClr>
              </a:solidFill>
              <a:latin typeface="+mj-lt"/>
            </a:endParaRPr>
          </a:p>
        </p:txBody>
      </p:sp>
      <p:pic>
        <p:nvPicPr>
          <p:cNvPr id="7" name="Picture 6"/>
          <p:cNvPicPr>
            <a:picLocks noChangeAspect="1"/>
          </p:cNvPicPr>
          <p:nvPr/>
        </p:nvPicPr>
        <p:blipFill>
          <a:blip r:embed="rId4"/>
          <a:stretch>
            <a:fillRect/>
          </a:stretch>
        </p:blipFill>
        <p:spPr>
          <a:xfrm>
            <a:off x="9240251" y="735423"/>
            <a:ext cx="809448" cy="817623"/>
          </a:xfrm>
          <a:prstGeom prst="rect">
            <a:avLst/>
          </a:prstGeom>
        </p:spPr>
      </p:pic>
      <p:pic>
        <p:nvPicPr>
          <p:cNvPr id="8" name="Picture 7"/>
          <p:cNvPicPr>
            <a:picLocks noChangeAspect="1"/>
          </p:cNvPicPr>
          <p:nvPr/>
        </p:nvPicPr>
        <p:blipFill>
          <a:blip r:embed="rId5"/>
          <a:stretch>
            <a:fillRect/>
          </a:stretch>
        </p:blipFill>
        <p:spPr>
          <a:xfrm>
            <a:off x="8407088" y="745095"/>
            <a:ext cx="774594" cy="782417"/>
          </a:xfrm>
          <a:prstGeom prst="rect">
            <a:avLst/>
          </a:prstGeom>
        </p:spPr>
      </p:pic>
      <p:pic>
        <p:nvPicPr>
          <p:cNvPr id="9" name="Picture 8"/>
          <p:cNvPicPr>
            <a:picLocks noChangeAspect="1"/>
          </p:cNvPicPr>
          <p:nvPr/>
        </p:nvPicPr>
        <p:blipFill>
          <a:blip r:embed="rId6"/>
          <a:stretch>
            <a:fillRect/>
          </a:stretch>
        </p:blipFill>
        <p:spPr>
          <a:xfrm>
            <a:off x="10104347" y="735424"/>
            <a:ext cx="803205" cy="807924"/>
          </a:xfrm>
          <a:prstGeom prst="rect">
            <a:avLst/>
          </a:prstGeom>
        </p:spPr>
      </p:pic>
      <p:pic>
        <p:nvPicPr>
          <p:cNvPr id="10" name="Picture 9"/>
          <p:cNvPicPr>
            <a:picLocks noChangeAspect="1"/>
          </p:cNvPicPr>
          <p:nvPr/>
        </p:nvPicPr>
        <p:blipFill>
          <a:blip r:embed="rId7"/>
          <a:stretch>
            <a:fillRect/>
          </a:stretch>
        </p:blipFill>
        <p:spPr>
          <a:xfrm>
            <a:off x="10968443" y="735424"/>
            <a:ext cx="794410" cy="802434"/>
          </a:xfrm>
          <a:prstGeom prst="rect">
            <a:avLst/>
          </a:prstGeom>
        </p:spPr>
      </p:pic>
    </p:spTree>
    <p:extLst>
      <p:ext uri="{BB962C8B-B14F-4D97-AF65-F5344CB8AC3E}">
        <p14:creationId xmlns:p14="http://schemas.microsoft.com/office/powerpoint/2010/main" val="2306574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530605" y="256901"/>
            <a:ext cx="809448" cy="817623"/>
          </a:xfrm>
          <a:prstGeom prst="rect">
            <a:avLst/>
          </a:prstGeom>
        </p:spPr>
      </p:pic>
      <p:pic>
        <p:nvPicPr>
          <p:cNvPr id="3" name="Picture 2"/>
          <p:cNvPicPr>
            <a:picLocks noChangeAspect="1"/>
          </p:cNvPicPr>
          <p:nvPr/>
        </p:nvPicPr>
        <p:blipFill>
          <a:blip r:embed="rId4"/>
          <a:stretch>
            <a:fillRect/>
          </a:stretch>
        </p:blipFill>
        <p:spPr>
          <a:xfrm>
            <a:off x="8697442" y="266573"/>
            <a:ext cx="774594" cy="782417"/>
          </a:xfrm>
          <a:prstGeom prst="rect">
            <a:avLst/>
          </a:prstGeom>
        </p:spPr>
      </p:pic>
      <p:pic>
        <p:nvPicPr>
          <p:cNvPr id="4" name="Picture 3"/>
          <p:cNvPicPr>
            <a:picLocks noChangeAspect="1"/>
          </p:cNvPicPr>
          <p:nvPr/>
        </p:nvPicPr>
        <p:blipFill>
          <a:blip r:embed="rId5"/>
          <a:stretch>
            <a:fillRect/>
          </a:stretch>
        </p:blipFill>
        <p:spPr>
          <a:xfrm>
            <a:off x="10394701" y="256902"/>
            <a:ext cx="803205" cy="807924"/>
          </a:xfrm>
          <a:prstGeom prst="rect">
            <a:avLst/>
          </a:prstGeom>
        </p:spPr>
      </p:pic>
      <p:pic>
        <p:nvPicPr>
          <p:cNvPr id="5" name="Picture 4"/>
          <p:cNvPicPr>
            <a:picLocks noChangeAspect="1"/>
          </p:cNvPicPr>
          <p:nvPr/>
        </p:nvPicPr>
        <p:blipFill>
          <a:blip r:embed="rId6"/>
          <a:stretch>
            <a:fillRect/>
          </a:stretch>
        </p:blipFill>
        <p:spPr>
          <a:xfrm>
            <a:off x="11258797" y="256902"/>
            <a:ext cx="794410" cy="802434"/>
          </a:xfrm>
          <a:prstGeom prst="rect">
            <a:avLst/>
          </a:prstGeom>
        </p:spPr>
      </p:pic>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976982"/>
            <a:ext cx="11887200" cy="4561249"/>
          </a:xfrm>
        </p:spPr>
        <p:txBody>
          <a:bodyPr/>
          <a:lstStyle/>
          <a:p>
            <a:r>
              <a:rPr lang="en-US" sz="4400" dirty="0"/>
              <a:t>A gap between how you charge for your service and how you are charged for consumption of cloud resources. </a:t>
            </a:r>
            <a:br>
              <a:rPr lang="en-US" sz="4400" dirty="0"/>
            </a:br>
            <a:br>
              <a:rPr lang="en-US" sz="4400" dirty="0"/>
            </a:br>
            <a:br>
              <a:rPr lang="en-US" sz="4400" dirty="0"/>
            </a:br>
            <a:r>
              <a:rPr lang="en-US" sz="4400" dirty="0"/>
              <a:t>A gap between your current revenue and your service’s potential value to customers.</a:t>
            </a:r>
            <a:endParaRPr lang="en-US" sz="4800" dirty="0"/>
          </a:p>
        </p:txBody>
      </p:sp>
    </p:spTree>
    <p:extLst>
      <p:ext uri="{BB962C8B-B14F-4D97-AF65-F5344CB8AC3E}">
        <p14:creationId xmlns:p14="http://schemas.microsoft.com/office/powerpoint/2010/main" val="23595684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677656"/>
          </a:xfrm>
        </p:spPr>
        <p:txBody>
          <a:bodyPr/>
          <a:lstStyle/>
          <a:p>
            <a:r>
              <a:rPr lang="en-US" sz="6000" dirty="0"/>
              <a:t>When we talk with organisations about these challenges, we generally hear from the following roles …</a:t>
            </a:r>
          </a:p>
        </p:txBody>
      </p:sp>
    </p:spTree>
    <p:extLst>
      <p:ext uri="{BB962C8B-B14F-4D97-AF65-F5344CB8AC3E}">
        <p14:creationId xmlns:p14="http://schemas.microsoft.com/office/powerpoint/2010/main" val="40048302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GB" dirty="0"/>
              <a:t>Introductions</a:t>
            </a:r>
          </a:p>
        </p:txBody>
      </p:sp>
      <p:pic>
        <p:nvPicPr>
          <p:cNvPr id="3" name="Picture 2"/>
          <p:cNvPicPr>
            <a:picLocks noChangeAspect="1"/>
          </p:cNvPicPr>
          <p:nvPr/>
        </p:nvPicPr>
        <p:blipFill>
          <a:blip r:embed="rId2"/>
          <a:stretch>
            <a:fillRect/>
          </a:stretch>
        </p:blipFill>
        <p:spPr>
          <a:xfrm>
            <a:off x="3265909" y="3741298"/>
            <a:ext cx="2848333" cy="2877099"/>
          </a:xfrm>
          <a:prstGeom prst="rect">
            <a:avLst/>
          </a:prstGeom>
        </p:spPr>
      </p:pic>
      <p:pic>
        <p:nvPicPr>
          <p:cNvPr id="4" name="Picture 3"/>
          <p:cNvPicPr>
            <a:picLocks noChangeAspect="1"/>
          </p:cNvPicPr>
          <p:nvPr/>
        </p:nvPicPr>
        <p:blipFill>
          <a:blip r:embed="rId3"/>
          <a:stretch>
            <a:fillRect/>
          </a:stretch>
        </p:blipFill>
        <p:spPr>
          <a:xfrm>
            <a:off x="313581" y="3713286"/>
            <a:ext cx="2725687" cy="2753215"/>
          </a:xfrm>
          <a:prstGeom prst="rect">
            <a:avLst/>
          </a:prstGeom>
        </p:spPr>
      </p:pic>
      <p:pic>
        <p:nvPicPr>
          <p:cNvPr id="5" name="Picture 4"/>
          <p:cNvPicPr>
            <a:picLocks noChangeAspect="1"/>
          </p:cNvPicPr>
          <p:nvPr/>
        </p:nvPicPr>
        <p:blipFill>
          <a:blip r:embed="rId4"/>
          <a:stretch>
            <a:fillRect/>
          </a:stretch>
        </p:blipFill>
        <p:spPr>
          <a:xfrm>
            <a:off x="6344199" y="3792905"/>
            <a:ext cx="2826366" cy="2842971"/>
          </a:xfrm>
          <a:prstGeom prst="rect">
            <a:avLst/>
          </a:prstGeom>
        </p:spPr>
      </p:pic>
      <p:pic>
        <p:nvPicPr>
          <p:cNvPr id="6" name="Picture 5"/>
          <p:cNvPicPr>
            <a:picLocks noChangeAspect="1"/>
          </p:cNvPicPr>
          <p:nvPr/>
        </p:nvPicPr>
        <p:blipFill>
          <a:blip r:embed="rId5"/>
          <a:stretch>
            <a:fillRect/>
          </a:stretch>
        </p:blipFill>
        <p:spPr>
          <a:xfrm>
            <a:off x="9399484" y="3785294"/>
            <a:ext cx="2795417" cy="2823652"/>
          </a:xfrm>
          <a:prstGeom prst="rect">
            <a:avLst/>
          </a:prstGeom>
        </p:spPr>
      </p:pic>
    </p:spTree>
    <p:extLst>
      <p:ext uri="{BB962C8B-B14F-4D97-AF65-F5344CB8AC3E}">
        <p14:creationId xmlns:p14="http://schemas.microsoft.com/office/powerpoint/2010/main" val="7260920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81" y="400918"/>
            <a:ext cx="6048672" cy="5669244"/>
          </a:xfrm>
        </p:spPr>
        <p:txBody>
          <a:bodyPr/>
          <a:lstStyle/>
          <a:p>
            <a:r>
              <a:rPr lang="en-GB" dirty="0"/>
              <a:t>Meet Germaine</a:t>
            </a:r>
            <a:br>
              <a:rPr lang="en-GB" dirty="0"/>
            </a:br>
            <a:br>
              <a:rPr lang="en-GB" dirty="0"/>
            </a:br>
            <a:r>
              <a:rPr lang="en-GB" dirty="0"/>
              <a:t>Procurement Director </a:t>
            </a:r>
            <a:br>
              <a:rPr lang="en-GB" dirty="0"/>
            </a:br>
            <a:br>
              <a:rPr lang="en-GB" dirty="0"/>
            </a:br>
            <a:r>
              <a:rPr lang="en-GB" dirty="0"/>
              <a:t>@</a:t>
            </a:r>
            <a:r>
              <a:rPr lang="en-GB" dirty="0" err="1"/>
              <a:t>YourCustomer</a:t>
            </a:r>
            <a:r>
              <a:rPr lang="en-GB" dirty="0"/>
              <a:t> </a:t>
            </a:r>
          </a:p>
        </p:txBody>
      </p:sp>
      <p:pic>
        <p:nvPicPr>
          <p:cNvPr id="4" name="Picture 3"/>
          <p:cNvPicPr>
            <a:picLocks noChangeAspect="1"/>
          </p:cNvPicPr>
          <p:nvPr/>
        </p:nvPicPr>
        <p:blipFill>
          <a:blip r:embed="rId3"/>
          <a:stretch>
            <a:fillRect/>
          </a:stretch>
        </p:blipFill>
        <p:spPr>
          <a:xfrm>
            <a:off x="6362253" y="616942"/>
            <a:ext cx="5721026" cy="5778808"/>
          </a:xfrm>
          <a:prstGeom prst="rect">
            <a:avLst/>
          </a:prstGeom>
        </p:spPr>
      </p:pic>
    </p:spTree>
    <p:extLst>
      <p:ext uri="{BB962C8B-B14F-4D97-AF65-F5344CB8AC3E}">
        <p14:creationId xmlns:p14="http://schemas.microsoft.com/office/powerpoint/2010/main" val="16312100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82" y="400918"/>
            <a:ext cx="5328592" cy="4755148"/>
          </a:xfrm>
        </p:spPr>
        <p:txBody>
          <a:bodyPr/>
          <a:lstStyle/>
          <a:p>
            <a:r>
              <a:rPr lang="en-GB" dirty="0"/>
              <a:t>Meet</a:t>
            </a:r>
            <a:br>
              <a:rPr lang="en-GB" dirty="0"/>
            </a:br>
            <a:r>
              <a:rPr lang="en-GB" dirty="0"/>
              <a:t>Mo:</a:t>
            </a:r>
            <a:br>
              <a:rPr lang="en-GB" dirty="0"/>
            </a:br>
            <a:br>
              <a:rPr lang="en-GB" dirty="0"/>
            </a:br>
            <a:r>
              <a:rPr lang="en-GB" dirty="0"/>
              <a:t>Sales Director </a:t>
            </a:r>
            <a:br>
              <a:rPr lang="en-GB" dirty="0"/>
            </a:br>
            <a:r>
              <a:rPr lang="en-GB" dirty="0"/>
              <a:t>@ YouCo</a:t>
            </a:r>
          </a:p>
        </p:txBody>
      </p:sp>
      <p:pic>
        <p:nvPicPr>
          <p:cNvPr id="5" name="Picture 4"/>
          <p:cNvPicPr>
            <a:picLocks noChangeAspect="1"/>
          </p:cNvPicPr>
          <p:nvPr/>
        </p:nvPicPr>
        <p:blipFill>
          <a:blip r:embed="rId3"/>
          <a:stretch>
            <a:fillRect/>
          </a:stretch>
        </p:blipFill>
        <p:spPr>
          <a:xfrm>
            <a:off x="5930205" y="472926"/>
            <a:ext cx="5916903" cy="5976664"/>
          </a:xfrm>
          <a:prstGeom prst="rect">
            <a:avLst/>
          </a:prstGeom>
        </p:spPr>
      </p:pic>
    </p:spTree>
    <p:extLst>
      <p:ext uri="{BB962C8B-B14F-4D97-AF65-F5344CB8AC3E}">
        <p14:creationId xmlns:p14="http://schemas.microsoft.com/office/powerpoint/2010/main" val="689793387"/>
      </p:ext>
    </p:extLst>
  </p:cSld>
  <p:clrMapOvr>
    <a:masterClrMapping/>
  </p:clrMapOvr>
  <p:transition>
    <p:fade/>
  </p:transition>
</p:sld>
</file>

<file path=ppt/theme/theme1.xml><?xml version="1.0" encoding="utf-8"?>
<a:theme xmlns:a="http://schemas.openxmlformats.org/drawingml/2006/main" name="WHITE TEMPLATE">
  <a:themeElements>
    <a:clrScheme name="BT - Blue">
      <a:dk1>
        <a:srgbClr val="505050"/>
      </a:dk1>
      <a:lt1>
        <a:srgbClr val="FFFFFF"/>
      </a:lt1>
      <a:dk2>
        <a:srgbClr val="0078D7"/>
      </a:dk2>
      <a:lt2>
        <a:srgbClr val="CDF4FF"/>
      </a:lt2>
      <a:accent1>
        <a:srgbClr val="0078D7"/>
      </a:accent1>
      <a:accent2>
        <a:srgbClr val="002050"/>
      </a:accent2>
      <a:accent3>
        <a:srgbClr val="B4009E"/>
      </a:accent3>
      <a:accent4>
        <a:srgbClr val="5C2D91"/>
      </a:accent4>
      <a:accent5>
        <a:srgbClr val="004B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3.potx" id="{B6013B3B-8FDD-4682-B2A0-A40DA4D88E72}" vid="{104F0BBE-44F7-43B4-B685-3CBFA0666BAE}"/>
    </a:ext>
  </a:ext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3.potx" id="{B6013B3B-8FDD-4682-B2A0-A40DA4D88E72}" vid="{C2650484-8EAB-42E8-AF6C-D0BB610DD55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T - Blue">
    <a:dk1>
      <a:srgbClr val="505050"/>
    </a:dk1>
    <a:lt1>
      <a:srgbClr val="FFFFFF"/>
    </a:lt1>
    <a:dk2>
      <a:srgbClr val="0078D7"/>
    </a:dk2>
    <a:lt2>
      <a:srgbClr val="CDF4FF"/>
    </a:lt2>
    <a:accent1>
      <a:srgbClr val="0078D7"/>
    </a:accent1>
    <a:accent2>
      <a:srgbClr val="002050"/>
    </a:accent2>
    <a:accent3>
      <a:srgbClr val="B4009E"/>
    </a:accent3>
    <a:accent4>
      <a:srgbClr val="5C2D91"/>
    </a:accent4>
    <a:accent5>
      <a:srgbClr val="004B5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BT - Blue">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ppt/theme/themeOverride3.xml><?xml version="1.0" encoding="utf-8"?>
<a:themeOverride xmlns:a="http://schemas.openxmlformats.org/drawingml/2006/main">
  <a:clrScheme name="BT - Blue">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ppt/theme/themeOverride4.xml><?xml version="1.0" encoding="utf-8"?>
<a:themeOverride xmlns:a="http://schemas.openxmlformats.org/drawingml/2006/main">
  <a:clrScheme name="BT - Blue">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ppt/theme/themeOverride5.xml><?xml version="1.0" encoding="utf-8"?>
<a:themeOverride xmlns:a="http://schemas.openxmlformats.org/drawingml/2006/main">
  <a:clrScheme name="BT - Blue">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ppt/theme/themeOverride6.xml><?xml version="1.0" encoding="utf-8"?>
<a:themeOverride xmlns:a="http://schemas.openxmlformats.org/drawingml/2006/main">
  <a:clrScheme name="BT - Blue">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ppt/theme/themeOverride7.xml><?xml version="1.0" encoding="utf-8"?>
<a:themeOverride xmlns:a="http://schemas.openxmlformats.org/drawingml/2006/main">
  <a:clrScheme name="BT - Blue">
    <a:dk1>
      <a:srgbClr val="505050"/>
    </a:dk1>
    <a:lt1>
      <a:srgbClr val="FFFFFF"/>
    </a:lt1>
    <a:dk2>
      <a:srgbClr val="0078D7"/>
    </a:dk2>
    <a:lt2>
      <a:srgbClr val="CDF4FF"/>
    </a:lt2>
    <a:accent1>
      <a:srgbClr val="0078D7"/>
    </a:accent1>
    <a:accent2>
      <a:srgbClr val="002050"/>
    </a:accent2>
    <a:accent3>
      <a:srgbClr val="B4009E"/>
    </a:accent3>
    <a:accent4>
      <a:srgbClr val="5C2D91"/>
    </a:accent4>
    <a:accent5>
      <a:srgbClr val="004B5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BT - Blue">
    <a:dk1>
      <a:srgbClr val="505050"/>
    </a:dk1>
    <a:lt1>
      <a:srgbClr val="FFFFFF"/>
    </a:lt1>
    <a:dk2>
      <a:srgbClr val="0078D7"/>
    </a:dk2>
    <a:lt2>
      <a:srgbClr val="CDF4FF"/>
    </a:lt2>
    <a:accent1>
      <a:srgbClr val="0078D7"/>
    </a:accent1>
    <a:accent2>
      <a:srgbClr val="002050"/>
    </a:accent2>
    <a:accent3>
      <a:srgbClr val="B4009E"/>
    </a:accent3>
    <a:accent4>
      <a:srgbClr val="5C2D91"/>
    </a:accent4>
    <a:accent5>
      <a:srgbClr val="004B5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BT - Blue">
    <a:dk1>
      <a:srgbClr val="505050"/>
    </a:dk1>
    <a:lt1>
      <a:srgbClr val="FFFFFF"/>
    </a:lt1>
    <a:dk2>
      <a:srgbClr val="0078D7"/>
    </a:dk2>
    <a:lt2>
      <a:srgbClr val="CDF4FF"/>
    </a:lt2>
    <a:accent1>
      <a:srgbClr val="0078D7"/>
    </a:accent1>
    <a:accent2>
      <a:srgbClr val="002050"/>
    </a:accent2>
    <a:accent3>
      <a:srgbClr val="B4009E"/>
    </a:accent3>
    <a:accent4>
      <a:srgbClr val="5C2D91"/>
    </a:accent4>
    <a:accent5>
      <a:srgbClr val="004B5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7F4CF9-F78A-44CC-A3DD-BB8B8C1212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630a2e83-186a-4a0f-ab27-bee8a8096abc"/>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Brand_template_16-9_Business_BLUE_2016_3</Template>
  <TotalTime>1102</TotalTime>
  <Words>2383</Words>
  <Application>Microsoft Office PowerPoint</Application>
  <PresentationFormat>Custom</PresentationFormat>
  <Paragraphs>389</Paragraphs>
  <Slides>45</Slides>
  <Notes>40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45</vt:i4>
      </vt:variant>
    </vt:vector>
  </HeadingPairs>
  <TitlesOfParts>
    <vt:vector size="53" baseType="lpstr">
      <vt:lpstr>Arial</vt:lpstr>
      <vt:lpstr>Calibri</vt:lpstr>
      <vt:lpstr>Consolas</vt:lpstr>
      <vt:lpstr>Segoe UI</vt:lpstr>
      <vt:lpstr>Segoe UI Light</vt:lpstr>
      <vt:lpstr>Wingdings</vt:lpstr>
      <vt:lpstr>WHITE TEMPLATE</vt:lpstr>
      <vt:lpstr>COLOR TEMPLATE</vt:lpstr>
      <vt:lpstr>Introducing Azure Functions &amp; Power BI Embedded  </vt:lpstr>
      <vt:lpstr>Mind the Gap !  </vt:lpstr>
      <vt:lpstr>Mind the Gap !  </vt:lpstr>
      <vt:lpstr>During organisations transition to software-as-a-service based charging models, we generally hear about two big problems …</vt:lpstr>
      <vt:lpstr>A gap between how you charge for your service and how you are charged for consumption of cloud resources.    A gap between your current revenue and your service’s potential value to customers.</vt:lpstr>
      <vt:lpstr>When we talk with organisations about these challenges, we generally hear from the following roles …</vt:lpstr>
      <vt:lpstr>Introductions</vt:lpstr>
      <vt:lpstr>Meet Germaine  Procurement Director   @YourCustomer </vt:lpstr>
      <vt:lpstr>Meet Mo:  Sales Director  @ YouCo</vt:lpstr>
      <vt:lpstr>Meet Jo:  CTO  @ YouCo</vt:lpstr>
      <vt:lpstr>Meet  Jeff:  CIO  @ YouCo</vt:lpstr>
      <vt:lpstr>Facepalm  </vt:lpstr>
      <vt:lpstr>… what just happened ? </vt:lpstr>
      <vt:lpstr>What just happened ?   We took our ‘classic’ software  Our Sales Director killed our margin  We templated it   We deployed it to IaaS  We are now ISV ‘JAMs’</vt:lpstr>
      <vt:lpstr>Internal  Retrospective:</vt:lpstr>
      <vt:lpstr>Customer Retrospective:</vt:lpstr>
      <vt:lpstr>Right, I’ve sold a load more of these deals </vt:lpstr>
      <vt:lpstr>Double Facepalm  For when one Facepalm isn’t enough!</vt:lpstr>
      <vt:lpstr>Gap 1.  A gap between how you charge for your service and how you are charged for consumption of cloud resources.  </vt:lpstr>
      <vt:lpstr>Gap 2.  A gap between your current revenue and your service’s potential value to customers.  </vt:lpstr>
      <vt:lpstr>Looking forward – mind the gaps!   Reduced customer time to return by 36 months. Extended ISV time to profit by 36 months.  Added new risk of customer termination  Added new risk of over-consumption (risk of under-pricing against fixed IaaS resource costs) – results in excessive cost or under-performance.  Added new risk of under-consumption of resource (IaaS over-provisioning) </vt:lpstr>
      <vt:lpstr>How do we deal with these gaps? </vt:lpstr>
      <vt:lpstr>Looking forward  We SaaSify the app   We deploy it to PaaS / Serverless   We change the billing model  We are now ISV Leaders in SaaS</vt:lpstr>
      <vt:lpstr>Gap 1.  A gap between how you charge for your service and how you are charged for consumption of cloud resources.  </vt:lpstr>
      <vt:lpstr>Minding Gap 1  Align how you charge for your service with how you are charged for consumption of cloud resources.</vt:lpstr>
      <vt:lpstr>Costing Model Comparison </vt:lpstr>
      <vt:lpstr>But we know that service consumption isn’t really linear</vt:lpstr>
      <vt:lpstr>What do we mean by “Serverless”?</vt:lpstr>
      <vt:lpstr>Serverless = You are not being charged for the runtime  cost of a server directly.</vt:lpstr>
      <vt:lpstr>Services in Azure that can run on solely Consumption based pricing </vt:lpstr>
      <vt:lpstr>So what’s the benefit, what’s the difference for me?</vt:lpstr>
      <vt:lpstr>Why Azure Functions?   </vt:lpstr>
      <vt:lpstr>Azure Functions Demo</vt:lpstr>
      <vt:lpstr>My Function code C#</vt:lpstr>
      <vt:lpstr>My Function code - PowerShell</vt:lpstr>
      <vt:lpstr>Gap 2.  A gap between your current revenue and your service’s potential value to customers.    </vt:lpstr>
      <vt:lpstr>What is the ‘Freemium’ model and what does it mean for my customers?</vt:lpstr>
      <vt:lpstr>‘Land and Expand’</vt:lpstr>
      <vt:lpstr>What constitutes ‘extra value’ and what will people pay for it ? </vt:lpstr>
      <vt:lpstr>Shifting to value based consumption and billing</vt:lpstr>
      <vt:lpstr>Minding Gap 2  Align your pricing so it represents a slice of the value gained by the customer for each transaction.</vt:lpstr>
      <vt:lpstr>Power BI       to Power BI Embedded</vt:lpstr>
      <vt:lpstr>Power BI Embedded Demo</vt:lpstr>
      <vt:lpstr>Align your pricing so it represents a slice of the value gained by the customer for each transaction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Functions and Consumption Economics</dc:title>
  <dc:subject>&lt;Speech title here&gt;</dc:subject>
  <dc:creator>William Eastbury</dc:creator>
  <cp:keywords/>
  <dc:description>Template: Maryfj_x000d_
Formatting:_x000d_
Audience Type:</dc:description>
  <cp:lastModifiedBy>William Eastbury</cp:lastModifiedBy>
  <cp:revision>89</cp:revision>
  <dcterms:created xsi:type="dcterms:W3CDTF">2017-01-09T12:23:21Z</dcterms:created>
  <dcterms:modified xsi:type="dcterms:W3CDTF">2017-01-11T18:26:33Z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